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6" r:id="rId2"/>
    <p:sldMasterId id="2147483678" r:id="rId3"/>
    <p:sldMasterId id="2147483690" r:id="rId4"/>
  </p:sldMasterIdLst>
  <p:notesMasterIdLst>
    <p:notesMasterId r:id="rId96"/>
  </p:notesMasterIdLst>
  <p:sldIdLst>
    <p:sldId id="324" r:id="rId5"/>
    <p:sldId id="464" r:id="rId6"/>
    <p:sldId id="340" r:id="rId7"/>
    <p:sldId id="467" r:id="rId8"/>
    <p:sldId id="468" r:id="rId9"/>
    <p:sldId id="466" r:id="rId10"/>
    <p:sldId id="524" r:id="rId11"/>
    <p:sldId id="473" r:id="rId12"/>
    <p:sldId id="471" r:id="rId13"/>
    <p:sldId id="462" r:id="rId14"/>
    <p:sldId id="472" r:id="rId15"/>
    <p:sldId id="474" r:id="rId16"/>
    <p:sldId id="495" r:id="rId17"/>
    <p:sldId id="479" r:id="rId18"/>
    <p:sldId id="469" r:id="rId19"/>
    <p:sldId id="481" r:id="rId20"/>
    <p:sldId id="478" r:id="rId21"/>
    <p:sldId id="486" r:id="rId22"/>
    <p:sldId id="523" r:id="rId23"/>
    <p:sldId id="480" r:id="rId24"/>
    <p:sldId id="485" r:id="rId25"/>
    <p:sldId id="482" r:id="rId26"/>
    <p:sldId id="476" r:id="rId27"/>
    <p:sldId id="483" r:id="rId28"/>
    <p:sldId id="487" r:id="rId29"/>
    <p:sldId id="488" r:id="rId30"/>
    <p:sldId id="490" r:id="rId31"/>
    <p:sldId id="492" r:id="rId32"/>
    <p:sldId id="491" r:id="rId33"/>
    <p:sldId id="489" r:id="rId34"/>
    <p:sldId id="494" r:id="rId35"/>
    <p:sldId id="496" r:id="rId36"/>
    <p:sldId id="497" r:id="rId37"/>
    <p:sldId id="498" r:id="rId38"/>
    <p:sldId id="504" r:id="rId39"/>
    <p:sldId id="501" r:id="rId40"/>
    <p:sldId id="503" r:id="rId41"/>
    <p:sldId id="500" r:id="rId42"/>
    <p:sldId id="499" r:id="rId43"/>
    <p:sldId id="505" r:id="rId44"/>
    <p:sldId id="519" r:id="rId45"/>
    <p:sldId id="507" r:id="rId46"/>
    <p:sldId id="508" r:id="rId47"/>
    <p:sldId id="512" r:id="rId48"/>
    <p:sldId id="517" r:id="rId49"/>
    <p:sldId id="518" r:id="rId50"/>
    <p:sldId id="510" r:id="rId51"/>
    <p:sldId id="516" r:id="rId52"/>
    <p:sldId id="513" r:id="rId53"/>
    <p:sldId id="514" r:id="rId54"/>
    <p:sldId id="520" r:id="rId55"/>
    <p:sldId id="522" r:id="rId56"/>
    <p:sldId id="521" r:id="rId57"/>
    <p:sldId id="389" r:id="rId58"/>
    <p:sldId id="463" r:id="rId59"/>
    <p:sldId id="394" r:id="rId60"/>
    <p:sldId id="380" r:id="rId61"/>
    <p:sldId id="383" r:id="rId62"/>
    <p:sldId id="397" r:id="rId63"/>
    <p:sldId id="399" r:id="rId64"/>
    <p:sldId id="402" r:id="rId65"/>
    <p:sldId id="453" r:id="rId66"/>
    <p:sldId id="412" r:id="rId67"/>
    <p:sldId id="409" r:id="rId68"/>
    <p:sldId id="410" r:id="rId69"/>
    <p:sldId id="411" r:id="rId70"/>
    <p:sldId id="349" r:id="rId71"/>
    <p:sldId id="350" r:id="rId72"/>
    <p:sldId id="459" r:id="rId73"/>
    <p:sldId id="421" r:id="rId74"/>
    <p:sldId id="422" r:id="rId75"/>
    <p:sldId id="423" r:id="rId76"/>
    <p:sldId id="414" r:id="rId77"/>
    <p:sldId id="417" r:id="rId78"/>
    <p:sldId id="425" r:id="rId79"/>
    <p:sldId id="419" r:id="rId80"/>
    <p:sldId id="315" r:id="rId81"/>
    <p:sldId id="352" r:id="rId82"/>
    <p:sldId id="437" r:id="rId83"/>
    <p:sldId id="436" r:id="rId84"/>
    <p:sldId id="439" r:id="rId85"/>
    <p:sldId id="427" r:id="rId86"/>
    <p:sldId id="444" r:id="rId87"/>
    <p:sldId id="446" r:id="rId88"/>
    <p:sldId id="451" r:id="rId89"/>
    <p:sldId id="452" r:id="rId90"/>
    <p:sldId id="447" r:id="rId91"/>
    <p:sldId id="457" r:id="rId92"/>
    <p:sldId id="455" r:id="rId93"/>
    <p:sldId id="456" r:id="rId94"/>
    <p:sldId id="460" r:id="rId95"/>
  </p:sldIdLst>
  <p:sldSz cx="9906000" cy="6858000" type="A4"/>
  <p:notesSz cx="6784975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목차" id="{B3A8BF60-1CBF-4049-BB0B-01CF42D7E71E}">
          <p14:sldIdLst>
            <p14:sldId id="324"/>
          </p14:sldIdLst>
        </p14:section>
        <p14:section name="본문" id="{E4413113-E1A8-4045-8706-0E324004F3B3}">
          <p14:sldIdLst>
            <p14:sldId id="464"/>
            <p14:sldId id="340"/>
            <p14:sldId id="467"/>
            <p14:sldId id="468"/>
            <p14:sldId id="466"/>
            <p14:sldId id="524"/>
            <p14:sldId id="473"/>
            <p14:sldId id="471"/>
            <p14:sldId id="462"/>
            <p14:sldId id="472"/>
            <p14:sldId id="474"/>
            <p14:sldId id="495"/>
            <p14:sldId id="479"/>
            <p14:sldId id="469"/>
            <p14:sldId id="481"/>
            <p14:sldId id="478"/>
            <p14:sldId id="486"/>
            <p14:sldId id="523"/>
            <p14:sldId id="480"/>
            <p14:sldId id="485"/>
            <p14:sldId id="482"/>
            <p14:sldId id="476"/>
            <p14:sldId id="483"/>
            <p14:sldId id="487"/>
            <p14:sldId id="488"/>
            <p14:sldId id="490"/>
            <p14:sldId id="492"/>
            <p14:sldId id="491"/>
            <p14:sldId id="489"/>
            <p14:sldId id="494"/>
            <p14:sldId id="496"/>
            <p14:sldId id="497"/>
            <p14:sldId id="498"/>
            <p14:sldId id="504"/>
            <p14:sldId id="501"/>
            <p14:sldId id="503"/>
            <p14:sldId id="500"/>
            <p14:sldId id="499"/>
            <p14:sldId id="505"/>
            <p14:sldId id="519"/>
            <p14:sldId id="507"/>
            <p14:sldId id="508"/>
            <p14:sldId id="512"/>
            <p14:sldId id="517"/>
            <p14:sldId id="518"/>
            <p14:sldId id="510"/>
            <p14:sldId id="516"/>
            <p14:sldId id="513"/>
            <p14:sldId id="514"/>
            <p14:sldId id="520"/>
            <p14:sldId id="522"/>
            <p14:sldId id="521"/>
            <p14:sldId id="389"/>
          </p14:sldIdLst>
        </p14:section>
        <p14:section name="첨부" id="{88D1D247-DC26-6544-AF77-161F8D8135E3}">
          <p14:sldIdLst>
            <p14:sldId id="463"/>
            <p14:sldId id="394"/>
            <p14:sldId id="380"/>
            <p14:sldId id="383"/>
            <p14:sldId id="397"/>
            <p14:sldId id="399"/>
            <p14:sldId id="402"/>
            <p14:sldId id="453"/>
            <p14:sldId id="412"/>
            <p14:sldId id="409"/>
            <p14:sldId id="410"/>
            <p14:sldId id="411"/>
            <p14:sldId id="349"/>
            <p14:sldId id="350"/>
            <p14:sldId id="459"/>
            <p14:sldId id="421"/>
            <p14:sldId id="422"/>
            <p14:sldId id="423"/>
            <p14:sldId id="414"/>
            <p14:sldId id="417"/>
            <p14:sldId id="425"/>
            <p14:sldId id="419"/>
            <p14:sldId id="315"/>
            <p14:sldId id="352"/>
            <p14:sldId id="437"/>
            <p14:sldId id="436"/>
            <p14:sldId id="439"/>
            <p14:sldId id="427"/>
            <p14:sldId id="444"/>
            <p14:sldId id="446"/>
            <p14:sldId id="451"/>
            <p14:sldId id="452"/>
            <p14:sldId id="447"/>
            <p14:sldId id="457"/>
            <p14:sldId id="455"/>
            <p14:sldId id="456"/>
            <p14:sldId id="460"/>
          </p14:sldIdLst>
        </p14:section>
        <p14:section name="첨부" id="{1563A0E1-250C-45E0-B5AD-F32361E5195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4073" userDrawn="1">
          <p15:clr>
            <a:srgbClr val="A4A3A4"/>
          </p15:clr>
        </p15:guide>
        <p15:guide id="3" pos="36" userDrawn="1">
          <p15:clr>
            <a:srgbClr val="A4A3A4"/>
          </p15:clr>
        </p15:guide>
        <p15:guide id="4" pos="6204" userDrawn="1">
          <p15:clr>
            <a:srgbClr val="A4A3A4"/>
          </p15:clr>
        </p15:guide>
        <p15:guide id="5" orient="horz" pos="4292" userDrawn="1">
          <p15:clr>
            <a:srgbClr val="A4A3A4"/>
          </p15:clr>
        </p15:guide>
        <p15:guide id="6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008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61" autoAdjust="0"/>
    <p:restoredTop sz="50000" autoAdjust="0"/>
  </p:normalViewPr>
  <p:slideViewPr>
    <p:cSldViewPr>
      <p:cViewPr>
        <p:scale>
          <a:sx n="65" d="100"/>
          <a:sy n="65" d="100"/>
        </p:scale>
        <p:origin x="1808" y="544"/>
      </p:cViewPr>
      <p:guideLst>
        <p:guide orient="horz" pos="2205"/>
        <p:guide pos="4073"/>
        <p:guide pos="36"/>
        <p:guide pos="6204"/>
        <p:guide orient="horz" pos="4292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ableStyles" Target="tableStyle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0156" cy="495300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3250" y="0"/>
            <a:ext cx="2940156" cy="495300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r">
              <a:defRPr sz="1200"/>
            </a:lvl1pPr>
          </a:lstStyle>
          <a:p>
            <a:fld id="{67EFE243-2B1B-4158-A367-99DF036CFCAC}" type="datetimeFigureOut">
              <a:rPr lang="ko-KR" altLang="en-US" smtClean="0"/>
              <a:t>2017. 12. 7.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2950"/>
            <a:ext cx="536575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7" tIns="45629" rIns="91257" bIns="4562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498" y="4705350"/>
            <a:ext cx="5427980" cy="4457700"/>
          </a:xfrm>
          <a:prstGeom prst="rect">
            <a:avLst/>
          </a:prstGeom>
        </p:spPr>
        <p:txBody>
          <a:bodyPr vert="horz" lIns="91257" tIns="45629" rIns="91257" bIns="45629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0156" cy="495300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3250" y="9408981"/>
            <a:ext cx="2940156" cy="495300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r">
              <a:defRPr sz="1200"/>
            </a:lvl1pPr>
          </a:lstStyle>
          <a:p>
            <a:fld id="{E6B56204-F33D-4F54-B762-7F1CFCAC1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1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246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8285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49881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40063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70340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39465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44143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151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47170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0131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6348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42675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9585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30803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82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9884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8409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72762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71837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5862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29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4405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0399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255876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84212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121934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73354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89294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78028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878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1108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8601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39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60530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6792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726831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120721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698322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15149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571129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99215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843514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8336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955113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49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30882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21827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39031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164784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501024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252966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90010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488808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7577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309334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359213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59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061879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93986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729150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646906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06036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28793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168103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2423276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674843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69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4948140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17133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738984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8116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045408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177299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147436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981934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818674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278225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79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23113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6578116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429257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82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33192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5236652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83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7912538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84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5239633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85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4864277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86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0217291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87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82011145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88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8305801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89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817819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90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833622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91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135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842496" y="9409108"/>
            <a:ext cx="2940895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31" tIns="45865" rIns="91731" bIns="45865" anchor="b"/>
          <a:lstStyle>
            <a:lvl1pPr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20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1CFD2E-B9CB-4795-8A4F-104B9DC013BC}" type="slidenum">
              <a:rPr lang="en-US" altLang="ko-KR" i="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ko-KR" i="0">
              <a:solidFill>
                <a:srgbClr val="000000"/>
              </a:solidFill>
            </a:endParaRPr>
          </a:p>
        </p:txBody>
      </p:sp>
      <p:sp>
        <p:nvSpPr>
          <p:cNvPr id="27651" name="Rectangle 3"/>
          <p:cNvSpPr txBox="1">
            <a:spLocks noGrp="1" noChangeArrowheads="1"/>
          </p:cNvSpPr>
          <p:nvPr/>
        </p:nvSpPr>
        <p:spPr bwMode="auto">
          <a:xfrm>
            <a:off x="3842496" y="0"/>
            <a:ext cx="2942479" cy="495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568" tIns="0" rIns="18568" bIns="0"/>
          <a:lstStyle>
            <a:lvl1pPr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736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736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latinLnBrk="0" hangingPunct="1">
              <a:spcBef>
                <a:spcPct val="0"/>
              </a:spcBef>
            </a:pPr>
            <a:r>
              <a:rPr lang="en-US" altLang="ko-KR" sz="900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2011-04-10</a:t>
            </a:r>
          </a:p>
        </p:txBody>
      </p:sp>
      <p:sp>
        <p:nvSpPr>
          <p:cNvPr id="276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5488" y="752475"/>
            <a:ext cx="5345112" cy="3700463"/>
          </a:xfrm>
          <a:ln/>
        </p:spPr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769" y="4704554"/>
            <a:ext cx="4973852" cy="44608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85" tIns="44891" rIns="89785" bIns="44891"/>
          <a:lstStyle/>
          <a:p>
            <a:pPr defTabSz="747713"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01160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5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3" y="5899186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05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18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74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9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8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9989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8902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658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26300" y="519121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9754" y="519121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559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0C7DA-483B-4B94-963E-4309EA4A5E9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855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3508C-21EE-40D0-881E-44D273E3E94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485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FAE22-A305-4358-AAE9-BAE68E4DFD3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746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733BA-5F27-4298-89AD-E528B05A512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74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 userDrawn="1"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" name="Picture 14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86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"/>
          <p:cNvSpPr>
            <a:spLocks noGrp="1"/>
          </p:cNvSpPr>
          <p:nvPr>
            <p:ph type="ctrTitle"/>
          </p:nvPr>
        </p:nvSpPr>
        <p:spPr bwMode="auto">
          <a:xfrm>
            <a:off x="419932" y="116632"/>
            <a:ext cx="6212612" cy="50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26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545154" y="980728"/>
            <a:ext cx="2904253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  <a:latin typeface="현대하모니 M" pitchFamily="18" charset="-127"/>
                <a:ea typeface="현대하모니 M" pitchFamily="18" charset="-127"/>
              </a:defRPr>
            </a:lvl1pPr>
            <a:lvl2pPr marL="478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noProof="0" dirty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 bwMode="auto">
          <a:xfrm>
            <a:off x="9129713" y="328616"/>
            <a:ext cx="495300" cy="36353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0">
              <a:defRPr kumimoji="0" sz="1400" i="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622557BF-E4B9-430C-A56B-8D0188FBA9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9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80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80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3799A-864D-4F73-9E5C-B7ED5EB74D1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457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4D49B-BDBE-4484-9694-B6E6A57210C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938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BF85B-7C6E-4BDC-9612-7962D466C91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202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58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F76A5-F500-4C48-B1E3-CBF0759CB35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1116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0DDB7-CC8B-4E40-9893-97C89E47082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2916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2459C-5CFC-4B16-90DA-D91A3BFFD22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330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6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274646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6AF71-EF66-48EF-84F9-3E89C420B3C4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331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24F8B5-9B69-43AC-8BA2-6B1AD84DB992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621807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5C4E2D-776D-48B8-8049-EF4FA0B12165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33057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4DD15D-7F74-4CDB-9A1E-B9E1D321B09B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0976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BF85B-7C6E-4BDC-9612-7962D466C91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649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199" y="1600206"/>
            <a:ext cx="438150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741AD1-032B-45C5-9EB6-85ABEC277022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79299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81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81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40FD31-9865-4848-A06E-592596C2704F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71719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95486D2-A61F-46B0-9BF6-26496F4E2977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92310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8B01F8-5557-40A9-9752-77A0F62B0543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80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499" y="273060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5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702041-E3DA-4F2C-A4FE-94C8A1567877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647522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A9B236-A2AB-4B25-94F1-C5DCEC9901B8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049146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5C3C61-63CC-4FC2-8B09-463F05F9D45A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56801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5" y="27464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9922B5-9973-4574-9DEF-66DBD3635D47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9273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269877" y="2689225"/>
            <a:ext cx="9363075" cy="230188"/>
            <a:chOff x="329" y="1821"/>
            <a:chExt cx="6071" cy="0"/>
          </a:xfrm>
        </p:grpSpPr>
        <p:sp>
          <p:nvSpPr>
            <p:cNvPr id="3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57142"/>
              <a:endParaRPr lang="ko-KR" altLang="en-US" sz="1900" b="1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4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defTabSz="957142"/>
              <a:endParaRPr lang="ko-KR" altLang="en-US" sz="1900" b="1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5" name="Picture 46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15" y="5899152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2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67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18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67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4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8363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0" y="1844676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73649" y="1844676"/>
            <a:ext cx="43815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35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9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9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8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C035D63-E15F-4713-B226-A276A1A02D55}" type="datetimeFigureOut">
              <a:rPr lang="ko-KR" altLang="en-US"/>
              <a:pPr>
                <a:defRPr/>
              </a:pPr>
              <a:t>2017. 12. 7.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8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8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prstClr val="black">
                    <a:tint val="75000"/>
                  </a:prstClr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756D00F-D3C2-4F59-886C-F0A035D0958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707" r:id="rId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6"/>
          <p:cNvGrpSpPr>
            <a:grpSpLocks/>
          </p:cNvGrpSpPr>
          <p:nvPr/>
        </p:nvGrpSpPr>
        <p:grpSpPr bwMode="auto">
          <a:xfrm>
            <a:off x="314330" y="2933700"/>
            <a:ext cx="9363075" cy="230188"/>
            <a:chOff x="329" y="1821"/>
            <a:chExt cx="6071" cy="0"/>
          </a:xfrm>
        </p:grpSpPr>
        <p:sp>
          <p:nvSpPr>
            <p:cNvPr id="5126" name="Line 7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27" name="Line 8"/>
            <p:cNvSpPr>
              <a:spLocks noChangeShapeType="1"/>
            </p:cNvSpPr>
            <p:nvPr/>
          </p:nvSpPr>
          <p:spPr bwMode="auto">
            <a:xfrm>
              <a:off x="4926" y="1821"/>
              <a:ext cx="147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123" name="Picture 46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63" y="6143661"/>
            <a:ext cx="1366837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제목 개체 틀 1"/>
          <p:cNvSpPr>
            <a:spLocks noGrp="1"/>
          </p:cNvSpPr>
          <p:nvPr>
            <p:ph type="title"/>
          </p:nvPr>
        </p:nvSpPr>
        <p:spPr bwMode="auto">
          <a:xfrm>
            <a:off x="539750" y="519113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9750" y="184467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2863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9"/>
          <p:cNvGrpSpPr>
            <a:grpSpLocks/>
          </p:cNvGrpSpPr>
          <p:nvPr/>
        </p:nvGrpSpPr>
        <p:grpSpPr bwMode="auto">
          <a:xfrm>
            <a:off x="273050" y="703263"/>
            <a:ext cx="9359900" cy="277812"/>
            <a:chOff x="329" y="1821"/>
            <a:chExt cx="6071" cy="0"/>
          </a:xfrm>
        </p:grpSpPr>
        <p:sp>
          <p:nvSpPr>
            <p:cNvPr id="2055" name="Line 10"/>
            <p:cNvSpPr>
              <a:spLocks noChangeShapeType="1"/>
            </p:cNvSpPr>
            <p:nvPr/>
          </p:nvSpPr>
          <p:spPr bwMode="auto">
            <a:xfrm>
              <a:off x="329" y="1821"/>
              <a:ext cx="4534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056" name="Line 11"/>
            <p:cNvSpPr>
              <a:spLocks noChangeShapeType="1"/>
            </p:cNvSpPr>
            <p:nvPr/>
          </p:nvSpPr>
          <p:spPr bwMode="auto">
            <a:xfrm>
              <a:off x="4925" y="1821"/>
              <a:ext cx="1475" cy="0"/>
            </a:xfrm>
            <a:prstGeom prst="line">
              <a:avLst/>
            </a:prstGeom>
            <a:noFill/>
            <a:ln w="25400">
              <a:solidFill>
                <a:srgbClr val="AEAEAE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200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pic>
        <p:nvPicPr>
          <p:cNvPr id="1027" name="Picture 14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25" y="6559556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129713" y="328616"/>
            <a:ext cx="495300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7EDB093E-4097-4448-ABFF-BE1D222E7CC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0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9" name="Line 10"/>
          <p:cNvSpPr>
            <a:spLocks noChangeShapeType="1"/>
          </p:cNvSpPr>
          <p:nvPr/>
        </p:nvSpPr>
        <p:spPr bwMode="auto">
          <a:xfrm>
            <a:off x="373067" y="692150"/>
            <a:ext cx="9223375" cy="6350"/>
          </a:xfrm>
          <a:prstGeom prst="line">
            <a:avLst/>
          </a:prstGeom>
          <a:noFill/>
          <a:ln w="25400">
            <a:solidFill>
              <a:srgbClr val="AEAEAE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ko-KR" altLang="en-US" sz="1000" b="1"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61443" name="Picture 14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342" y="6548446"/>
            <a:ext cx="8096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그림 4" descr="현대오토에버_심벌마크_상하조합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7" y="6453196"/>
            <a:ext cx="8985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29725" y="317500"/>
            <a:ext cx="495300" cy="363538"/>
          </a:xfrm>
          <a:prstGeom prst="rect">
            <a:avLst/>
          </a:prstGeom>
        </p:spPr>
        <p:txBody>
          <a:bodyPr vert="horz" wrap="square" lIns="95784" tIns="47892" rIns="95784" bIns="47892" numCol="1" anchor="ctr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현대하모니 M" pitchFamily="18" charset="-127"/>
                <a:ea typeface="현대하모니 M" pitchFamily="18" charset="-127"/>
              </a:defRPr>
            </a:lvl1pPr>
          </a:lstStyle>
          <a:p>
            <a:pPr>
              <a:defRPr/>
            </a:pPr>
            <a:fld id="{4CEB2CE6-F330-4F4B-8BB1-9891FF95F9E7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7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2pPr>
      <a:lvl3pPr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3pPr>
      <a:lvl4pPr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4pPr>
      <a:lvl5pPr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4400" b="1">
          <a:solidFill>
            <a:srgbClr val="0066FF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just" rtl="0" fontAlgn="base" latinLnBrk="1">
        <a:spcBef>
          <a:spcPct val="50000"/>
        </a:spcBef>
        <a:spcAft>
          <a:spcPct val="0"/>
        </a:spcAft>
        <a:buClr>
          <a:schemeClr val="accent1"/>
        </a:buClr>
        <a:buSzPct val="50000"/>
        <a:buFont typeface="Monotype Sorts"/>
        <a:buChar char="•"/>
        <a:defRPr kumimoji="1" sz="1200" b="1">
          <a:solidFill>
            <a:srgbClr val="000000"/>
          </a:solidFill>
          <a:latin typeface="+mn-lt"/>
          <a:ea typeface="+mn-ea"/>
          <a:cs typeface="+mn-cs"/>
        </a:defRPr>
      </a:lvl1pPr>
      <a:lvl2pPr marL="1588" indent="455613" algn="just" rtl="0" fontAlgn="base" latinLnBrk="1">
        <a:spcBef>
          <a:spcPct val="50000"/>
        </a:spcBef>
        <a:spcAft>
          <a:spcPct val="0"/>
        </a:spcAft>
        <a:buClr>
          <a:schemeClr val="accent1"/>
        </a:buClr>
        <a:buSzPct val="85000"/>
        <a:buFont typeface="Arial" pitchFamily="34" charset="0"/>
        <a:buChar char="–"/>
        <a:defRPr kumimoji="1" sz="1200">
          <a:solidFill>
            <a:srgbClr val="000000"/>
          </a:solidFill>
          <a:latin typeface="+mn-lt"/>
          <a:ea typeface="+mn-ea"/>
        </a:defRPr>
      </a:lvl2pPr>
      <a:lvl3pPr marL="160338" indent="-4763" algn="just" rtl="0" fontAlgn="base" latinLnBrk="1">
        <a:spcBef>
          <a:spcPct val="50000"/>
        </a:spcBef>
        <a:spcAft>
          <a:spcPct val="0"/>
        </a:spcAft>
        <a:buClr>
          <a:schemeClr val="accent1"/>
        </a:buClr>
        <a:buSzPct val="75000"/>
        <a:buFont typeface="Monotype Sorts"/>
        <a:buChar char="•"/>
        <a:defRPr kumimoji="1" sz="1200">
          <a:solidFill>
            <a:srgbClr val="000000"/>
          </a:solidFill>
          <a:latin typeface="+mn-lt"/>
          <a:ea typeface="+mn-ea"/>
        </a:defRPr>
      </a:lvl3pPr>
      <a:lvl4pPr marL="365125" indent="-177800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kumimoji="1" sz="1000">
          <a:solidFill>
            <a:srgbClr val="000000"/>
          </a:solidFill>
          <a:latin typeface="+mn-lt"/>
          <a:ea typeface="+mn-ea"/>
        </a:defRPr>
      </a:lvl4pPr>
      <a:lvl5pPr marL="595313" indent="-169863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Char char="–"/>
        <a:defRPr kumimoji="1" sz="1000">
          <a:solidFill>
            <a:srgbClr val="000000"/>
          </a:solidFill>
          <a:latin typeface="+mn-lt"/>
          <a:ea typeface="+mn-ea"/>
        </a:defRPr>
      </a:lvl5pPr>
      <a:lvl6pPr marL="1052513" indent="-169863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Char char="–"/>
        <a:defRPr kumimoji="1" sz="1000">
          <a:solidFill>
            <a:srgbClr val="000000"/>
          </a:solidFill>
          <a:latin typeface="+mn-lt"/>
          <a:ea typeface="+mn-ea"/>
        </a:defRPr>
      </a:lvl6pPr>
      <a:lvl7pPr marL="1509713" indent="-169863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Char char="–"/>
        <a:defRPr kumimoji="1" sz="1000">
          <a:solidFill>
            <a:srgbClr val="000000"/>
          </a:solidFill>
          <a:latin typeface="+mn-lt"/>
          <a:ea typeface="+mn-ea"/>
        </a:defRPr>
      </a:lvl7pPr>
      <a:lvl8pPr marL="1966913" indent="-169863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Char char="–"/>
        <a:defRPr kumimoji="1" sz="1000">
          <a:solidFill>
            <a:srgbClr val="000000"/>
          </a:solidFill>
          <a:latin typeface="+mn-lt"/>
          <a:ea typeface="+mn-ea"/>
        </a:defRPr>
      </a:lvl8pPr>
      <a:lvl9pPr marL="2424113" indent="-169863" algn="l" rtl="0" fontAlgn="base" latinLnBrk="1">
        <a:spcBef>
          <a:spcPct val="50000"/>
        </a:spcBef>
        <a:spcAft>
          <a:spcPct val="0"/>
        </a:spcAft>
        <a:buClr>
          <a:schemeClr val="accent1"/>
        </a:buClr>
        <a:buChar char="–"/>
        <a:defRPr kumimoji="1" sz="1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hyperlink" Target="http://neuralnetworksanddeeplearning.com/chap4.html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-formal.stanford.edu/jmc/whatisai/whatisai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https://distill.pub/2017/momentum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4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hyperlink" Target="https://m.blog.naver.com/tlaja/220719231520" TargetMode="External"/><Relationship Id="rId5" Type="http://schemas.openxmlformats.org/officeDocument/2006/relationships/hyperlink" Target="http://phya.snu.ac.kr/~kclee/lects/lect11/lect1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Relationship Id="rId3" Type="http://schemas.openxmlformats.org/officeDocument/2006/relationships/image" Target="../media/image79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gi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4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9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0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4" Type="http://schemas.openxmlformats.org/officeDocument/2006/relationships/hyperlink" Target="http://cs.stanford.edu/people/karpathy/convnetj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8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Text Box 5"/>
          <p:cNvSpPr txBox="1">
            <a:spLocks noChangeArrowheads="1"/>
          </p:cNvSpPr>
          <p:nvPr/>
        </p:nvSpPr>
        <p:spPr bwMode="auto">
          <a:xfrm>
            <a:off x="523877" y="1916126"/>
            <a:ext cx="1960111" cy="57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3958" tIns="41979" rIns="83958" bIns="41979" anchor="b">
            <a:spAutoFit/>
          </a:bodyPr>
          <a:lstStyle>
            <a:lvl1pPr defTabSz="838200" eaLnBrk="0" hangingPunct="0">
              <a:spcBef>
                <a:spcPct val="20000"/>
              </a:spcBef>
              <a:buFont typeface="Arial" charset="0"/>
              <a:buChar char="•"/>
              <a:defRPr sz="3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838200" eaLnBrk="0" hangingPunct="0">
              <a:spcBef>
                <a:spcPct val="20000"/>
              </a:spcBef>
              <a:buFont typeface="Arial" charset="0"/>
              <a:buChar char="–"/>
              <a:defRPr sz="29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838200" eaLnBrk="0" hangingPunct="0">
              <a:spcBef>
                <a:spcPct val="20000"/>
              </a:spcBef>
              <a:buFont typeface="Arial" charset="0"/>
              <a:buChar char="•"/>
              <a:defRPr sz="25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838200" eaLnBrk="0" hangingPunct="0">
              <a:spcBef>
                <a:spcPct val="20000"/>
              </a:spcBef>
              <a:buFont typeface="Arial" charset="0"/>
              <a:buChar char="–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838200" eaLnBrk="0" hangingPunct="0">
              <a:spcBef>
                <a:spcPct val="20000"/>
              </a:spcBef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838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>
              <a:buFontTx/>
              <a:buNone/>
            </a:pPr>
            <a:r>
              <a:rPr lang="en-US" altLang="ko-KR" sz="320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RNN</a:t>
            </a:r>
            <a:r>
              <a:rPr lang="ko-KR" altLang="en-US" sz="3200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이해</a:t>
            </a:r>
            <a:endParaRPr lang="ko-KR" altLang="en-US" sz="3200" dirty="0">
              <a:solidFill>
                <a:prstClr val="black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8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84" y="1043165"/>
            <a:ext cx="6552728" cy="4914546"/>
          </a:xfrm>
          <a:prstGeom prst="rect">
            <a:avLst/>
          </a:prstGeom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-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496616" y="238574"/>
            <a:ext cx="9001000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신경망 만능표현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늘리고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붙이고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자르고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돌리고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섞고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0611" y="6216735"/>
            <a:ext cx="653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 dirty="0" smtClean="0">
                <a:hlinkClick r:id="rId4"/>
              </a:rPr>
              <a:t>neuralnetworksanddeeplearning.com/chap4.html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1" y="1602040"/>
            <a:ext cx="2794130" cy="37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4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딥러닝 표현 계산 문제  해결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972810"/>
            <a:ext cx="4882876" cy="36698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67" y="1972810"/>
            <a:ext cx="2693433" cy="3669802"/>
          </a:xfrm>
          <a:prstGeom prst="rect">
            <a:avLst/>
          </a:prstGeom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344488" y="1070554"/>
            <a:ext cx="6431221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문제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1.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연산량 문제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48545" y="5859442"/>
            <a:ext cx="424847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Shallow Neural Network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454206" y="5859442"/>
            <a:ext cx="424847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Deep Neural Network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6440767" y="1061831"/>
            <a:ext cx="6431221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Depth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로 해결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5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00472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딥러닝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574585" y="238574"/>
            <a:ext cx="6986927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Depth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에 따라 기하급수적으로 증가하는 표현력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6647" b="11770"/>
          <a:stretch/>
        </p:blipFill>
        <p:spPr>
          <a:xfrm>
            <a:off x="992560" y="1408896"/>
            <a:ext cx="7923031" cy="2452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30" y="3861048"/>
            <a:ext cx="3949700" cy="26670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4488" y="1070554"/>
            <a:ext cx="6431221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Exponential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떼어내기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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depth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를 갖게 되다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.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25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t="17845" r="39823" b="7166"/>
          <a:stretch/>
        </p:blipFill>
        <p:spPr>
          <a:xfrm>
            <a:off x="227975" y="1628800"/>
            <a:ext cx="4576012" cy="44984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t="16552" r="45639" b="8459"/>
          <a:stretch/>
        </p:blipFill>
        <p:spPr>
          <a:xfrm>
            <a:off x="5313040" y="778874"/>
            <a:ext cx="4252618" cy="57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2" y="2373682"/>
            <a:ext cx="9220853" cy="451170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375592" y="817548"/>
            <a:ext cx="5596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 for min(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4064" y="1556792"/>
            <a:ext cx="365822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Training Error </a:t>
            </a:r>
          </a:p>
          <a:p>
            <a:r>
              <a:rPr lang="mr-IN" altLang="ko-KR" b="1" i="1" dirty="0" smtClean="0"/>
              <a:t>–</a:t>
            </a:r>
            <a:r>
              <a:rPr lang="en-US" altLang="ko-KR" b="1" i="1" dirty="0" smtClean="0"/>
              <a:t> Training data </a:t>
            </a:r>
            <a:r>
              <a:rPr lang="ko-KR" altLang="en-US" b="1" i="1" dirty="0" smtClean="0"/>
              <a:t>에 의한 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en-US" altLang="ko-KR" b="1" i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6186505" y="1556792"/>
            <a:ext cx="380705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Generalization Error</a:t>
            </a:r>
            <a:r>
              <a:rPr lang="ko-KR" altLang="en-US" b="1" i="1" dirty="0" smtClean="0"/>
              <a:t> </a:t>
            </a:r>
            <a:endParaRPr lang="en-US" altLang="ko-KR" b="1" i="1" dirty="0" smtClean="0"/>
          </a:p>
          <a:p>
            <a:r>
              <a:rPr lang="mr-IN" altLang="ko-KR" b="1" i="1" dirty="0" smtClean="0"/>
              <a:t>–</a:t>
            </a:r>
            <a:r>
              <a:rPr lang="ko-KR" altLang="en-US" b="1" i="1" dirty="0" smtClean="0"/>
              <a:t> </a:t>
            </a:r>
            <a:r>
              <a:rPr lang="en-US" altLang="ko-KR" b="1" i="1" dirty="0" smtClean="0"/>
              <a:t>Test set</a:t>
            </a:r>
            <a:r>
              <a:rPr lang="ko-KR" altLang="en-US" b="1" i="1" dirty="0" smtClean="0"/>
              <a:t>에 의한 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en-US" altLang="ko-KR" b="1" i="1" dirty="0" smtClean="0"/>
          </a:p>
        </p:txBody>
      </p:sp>
    </p:spTree>
    <p:extLst>
      <p:ext uri="{BB962C8B-B14F-4D97-AF65-F5344CB8AC3E}">
        <p14:creationId xmlns:p14="http://schemas.microsoft.com/office/powerpoint/2010/main" val="127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mr-IN" altLang="ko-KR" sz="24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4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4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400" dirty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8" y="1196752"/>
            <a:ext cx="812336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35843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엔트로피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2921042" y="260648"/>
            <a:ext cx="584838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찍기의 불확실성 측정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1052736"/>
            <a:ext cx="7380312" cy="5535234"/>
          </a:xfrm>
          <a:prstGeom prst="rect">
            <a:avLst/>
          </a:prstGeom>
        </p:spPr>
      </p:pic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214654" y="908720"/>
            <a:ext cx="733063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필요한 정보량 측정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불확실성 변화 측정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10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83203" y="764704"/>
            <a:ext cx="5596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 for min(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14975"/>
              </p:ext>
            </p:extLst>
          </p:nvPr>
        </p:nvGraphicFramePr>
        <p:xfrm>
          <a:off x="560512" y="1268760"/>
          <a:ext cx="9073008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304256"/>
                <a:gridCol w="460851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방법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Data defects/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Capacity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레이블 수정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노드 수 증대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의외로 레이블 오류로 문제 발생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Hidden layer 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파라미터 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업데이트 방법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Back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propagation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FWD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propagation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시 각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layer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마다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나온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Output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과 최종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error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를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Chain Rule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의 입력으로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error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를 이전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Layer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로 전달하면서 파라미터 업데이트 필요 값 산출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+mn-lt"/>
                        </a:rPr>
                        <a:t>대용량데이터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+mn-lt"/>
                        </a:rPr>
                        <a:t>장기간 학습</a:t>
                      </a:r>
                      <a:endParaRPr lang="en-US" altLang="ko-KR" sz="16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+mn-lt"/>
                        </a:rPr>
                        <a:t>Minibatch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(SGD)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Batch</a:t>
                      </a:r>
                      <a:r>
                        <a:rPr lang="ko-KR" altLang="en-US" sz="1600" dirty="0" smtClean="0">
                          <a:latin typeface="+mn-lt"/>
                        </a:rPr>
                        <a:t>마다 파라미터 업데이트하는데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전체 데이터 학습 </a:t>
                      </a:r>
                      <a:r>
                        <a:rPr lang="en-US" altLang="ko-KR" sz="1600" dirty="0" smtClean="0">
                          <a:latin typeface="+mn-lt"/>
                        </a:rPr>
                        <a:t>1</a:t>
                      </a:r>
                      <a:r>
                        <a:rPr lang="ko-KR" altLang="en-US" sz="1600" dirty="0" smtClean="0">
                          <a:latin typeface="+mn-lt"/>
                        </a:rPr>
                        <a:t>회 동안</a:t>
                      </a:r>
                      <a:r>
                        <a:rPr lang="en-US" altLang="ko-KR" sz="1600" dirty="0" smtClean="0">
                          <a:latin typeface="+mn-lt"/>
                        </a:rPr>
                        <a:t>(epoch)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복수 미니배치 실행으로 시간 절약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메모리 절약</a:t>
                      </a:r>
                      <a:r>
                        <a:rPr lang="en-US" altLang="ko-KR" sz="1600" dirty="0" smtClean="0">
                          <a:latin typeface="+mn-lt"/>
                        </a:rPr>
                        <a:t>(GPU)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Gradient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vanishing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Activation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+mn-lt"/>
                        </a:rPr>
                        <a:t>fn</a:t>
                      </a:r>
                      <a:endParaRPr lang="en-US" altLang="ko-KR" sz="16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(</a:t>
                      </a:r>
                      <a:r>
                        <a:rPr lang="en-US" altLang="ko-KR" sz="1600" dirty="0" err="1" smtClean="0">
                          <a:latin typeface="+mn-lt"/>
                        </a:rPr>
                        <a:t>Relu</a:t>
                      </a:r>
                      <a:r>
                        <a:rPr lang="en-US" altLang="ko-KR" sz="1600" dirty="0" smtClean="0">
                          <a:latin typeface="+mn-lt"/>
                        </a:rPr>
                        <a:t>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+mn-lt"/>
                        </a:rPr>
                        <a:t>Hiden</a:t>
                      </a:r>
                      <a:r>
                        <a:rPr lang="en-US" altLang="ko-KR" sz="1600" dirty="0" smtClean="0">
                          <a:latin typeface="+mn-lt"/>
                        </a:rPr>
                        <a:t> layer output</a:t>
                      </a:r>
                      <a:r>
                        <a:rPr lang="ko-KR" altLang="en-US" sz="1600" dirty="0" smtClean="0">
                          <a:latin typeface="+mn-lt"/>
                        </a:rPr>
                        <a:t>이 </a:t>
                      </a:r>
                      <a:r>
                        <a:rPr lang="en-US" altLang="ko-KR" sz="1600" dirty="0" smtClean="0">
                          <a:latin typeface="+mn-lt"/>
                        </a:rPr>
                        <a:t>0~1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사이 고정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+mn-lt"/>
                        </a:rPr>
                        <a:t>BP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시 기울기값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(</a:t>
                      </a:r>
                      <a:r>
                        <a:rPr lang="mr-IN" altLang="ko-KR" sz="1600" dirty="0" smtClean="0">
                          <a:solidFill>
                            <a:srgbClr val="2C3E50"/>
                          </a:solidFill>
                          <a:latin typeface="+mn-lt"/>
                        </a:rPr>
                        <a:t>∇</a:t>
                      </a:r>
                      <a:r>
                        <a:rPr lang="mr-IN" altLang="ko-KR" sz="1600" baseline="-25000" dirty="0" err="1" smtClean="0">
                          <a:solidFill>
                            <a:srgbClr val="2C3E50"/>
                          </a:solidFill>
                          <a:latin typeface="+mn-lt"/>
                        </a:rPr>
                        <a:t>θ</a:t>
                      </a:r>
                      <a:r>
                        <a:rPr lang="mr-IN" altLang="ko-KR" sz="1600" dirty="0" err="1" smtClean="0">
                          <a:solidFill>
                            <a:srgbClr val="2C3E50"/>
                          </a:solidFill>
                          <a:latin typeface="+mn-lt"/>
                        </a:rPr>
                        <a:t>J</a:t>
                      </a:r>
                      <a:r>
                        <a:rPr lang="mr-IN" altLang="ko-KR" sz="1600" dirty="0" smtClean="0">
                          <a:solidFill>
                            <a:srgbClr val="2C3E50"/>
                          </a:solidFill>
                          <a:latin typeface="+mn-lt"/>
                        </a:rPr>
                        <a:t>(</a:t>
                      </a:r>
                      <a:r>
                        <a:rPr lang="mr-IN" altLang="ko-KR" sz="1600" dirty="0" err="1" smtClean="0">
                          <a:solidFill>
                            <a:srgbClr val="2C3E50"/>
                          </a:solidFill>
                          <a:latin typeface="+mn-lt"/>
                        </a:rPr>
                        <a:t>θ</a:t>
                      </a:r>
                      <a:r>
                        <a:rPr lang="mr-IN" altLang="ko-KR" sz="1600" dirty="0" smtClean="0">
                          <a:solidFill>
                            <a:srgbClr val="2C3E50"/>
                          </a:solidFill>
                          <a:latin typeface="+mn-lt"/>
                        </a:rPr>
                        <a:t>)</a:t>
                      </a:r>
                      <a:r>
                        <a:rPr lang="en-US" altLang="ko-KR" sz="1600" dirty="0" smtClean="0">
                          <a:solidFill>
                            <a:srgbClr val="2C3E50"/>
                          </a:solidFill>
                          <a:latin typeface="+mn-lt"/>
                        </a:rPr>
                        <a:t> )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0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으로</a:t>
                      </a:r>
                      <a:r>
                        <a:rPr lang="ko-KR" altLang="en-US" sz="1600" baseline="0" dirty="0" smtClean="0">
                          <a:solidFill>
                            <a:srgbClr val="2C3E50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수렴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+mn-lt"/>
                        </a:rPr>
                        <a:t>Saddle point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Poor condition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Gradient exploding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Adam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Batch </a:t>
                      </a:r>
                      <a:r>
                        <a:rPr lang="en-US" altLang="ko-KR" sz="1600" dirty="0" err="1" smtClean="0">
                          <a:latin typeface="+mn-lt"/>
                        </a:rPr>
                        <a:t>Normarization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Learning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rate adaptive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하게 조정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입력 범위 조정으로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Gradient vanishing/exploding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방지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Parameter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초기값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/>
                      </a:r>
                      <a:br>
                        <a:rPr lang="en-US" altLang="ko-KR" sz="1600" baseline="0" dirty="0" smtClean="0">
                          <a:latin typeface="+mn-lt"/>
                        </a:rPr>
                      </a:br>
                      <a:r>
                        <a:rPr lang="en-US" altLang="ko-KR" sz="1600" baseline="0" dirty="0" smtClean="0">
                          <a:latin typeface="+mn-lt"/>
                        </a:rPr>
                        <a:t>(</a:t>
                      </a:r>
                      <a:r>
                        <a:rPr lang="en-US" altLang="ko-KR" sz="1600" dirty="0" smtClean="0">
                          <a:latin typeface="+mn-lt"/>
                        </a:rPr>
                        <a:t>Random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설정 시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0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값 학습 중단 문제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)</a:t>
                      </a:r>
                      <a:endParaRPr lang="en-US" altLang="ko-KR" sz="16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RBM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Xavier/He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확률적 방법과 입출력 사이 랜덤값 활용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데이터가 많아지면서 사용 줄어듦</a:t>
                      </a:r>
                      <a:endParaRPr lang="en-US" altLang="ko-KR" sz="1600" dirty="0" smtClean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8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SGD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83203" y="1059154"/>
            <a:ext cx="5596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 for min(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3" y="2206992"/>
            <a:ext cx="4206947" cy="25181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25" y="2157676"/>
            <a:ext cx="3268340" cy="25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SGD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283203" y="1059154"/>
            <a:ext cx="5596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 for min(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r="18483" b="83299"/>
          <a:stretch/>
        </p:blipFill>
        <p:spPr>
          <a:xfrm>
            <a:off x="1064567" y="1844824"/>
            <a:ext cx="7525307" cy="15115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0" b="30373"/>
          <a:stretch/>
        </p:blipFill>
        <p:spPr>
          <a:xfrm>
            <a:off x="1193391" y="4365104"/>
            <a:ext cx="8239298" cy="136815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151" y="3769876"/>
            <a:ext cx="32396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2C3E50"/>
                </a:solidFill>
                <a:latin typeface="STIXGeneral-Italic" charset="0"/>
              </a:rPr>
              <a:t>미니배치 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Italic" charset="0"/>
              </a:rPr>
              <a:t>=</a:t>
            </a:r>
            <a:r>
              <a:rPr lang="ko-KR" altLang="en-US" sz="2800" dirty="0" smtClean="0">
                <a:solidFill>
                  <a:srgbClr val="2C3E50"/>
                </a:solidFill>
                <a:latin typeface="STIXGeneral-Italic" charset="0"/>
              </a:rPr>
              <a:t> 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Italic" charset="0"/>
              </a:rPr>
              <a:t>100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0796" y="5879013"/>
            <a:ext cx="8262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GPUs </a:t>
            </a:r>
            <a:r>
              <a:rPr lang="ko-KR" altLang="en-US" dirty="0" smtClean="0"/>
              <a:t>사용 시 </a:t>
            </a:r>
            <a:r>
              <a:rPr lang="en-US" altLang="ko-KR" dirty="0" smtClean="0"/>
              <a:t>2</a:t>
            </a:r>
            <a:r>
              <a:rPr lang="ko-KR" altLang="en-US" dirty="0"/>
              <a:t> </a:t>
            </a:r>
            <a:r>
              <a:rPr lang="ko-KR" altLang="en-US" dirty="0" smtClean="0"/>
              <a:t>지수로 </a:t>
            </a:r>
            <a:r>
              <a:rPr lang="en-US" altLang="ko-KR" dirty="0" smtClean="0"/>
              <a:t>batch </a:t>
            </a:r>
            <a:r>
              <a:rPr lang="en-US" altLang="ko-KR" dirty="0"/>
              <a:t>sizes </a:t>
            </a:r>
            <a:r>
              <a:rPr lang="ko-KR" altLang="en-US" dirty="0" smtClean="0"/>
              <a:t>정해야 좋은 성능 나옴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</a:t>
            </a:r>
            <a:r>
              <a:rPr lang="en-US" altLang="ko-KR" dirty="0" smtClean="0"/>
              <a:t>32 ~ 256)</a:t>
            </a:r>
          </a:p>
          <a:p>
            <a:r>
              <a:rPr lang="ko-KR" altLang="en-US" dirty="0" smtClean="0"/>
              <a:t>모델이 매우 커서 메모리문제 시 </a:t>
            </a:r>
            <a:r>
              <a:rPr lang="en-US" altLang="ko-KR" dirty="0" smtClean="0"/>
              <a:t>16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6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AI Review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6988" y="2503929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737D"/>
                </a:solidFill>
                <a:latin typeface="-apple-system" charset="0"/>
              </a:rPr>
              <a:t>"Every aspect of learning or any other feature of intelligence can in principle be so </a:t>
            </a:r>
            <a:r>
              <a:rPr lang="en-US" altLang="ko-KR" b="1" i="1" dirty="0">
                <a:solidFill>
                  <a:srgbClr val="6A737D"/>
                </a:solidFill>
                <a:latin typeface="-apple-system" charset="0"/>
              </a:rPr>
              <a:t>precisely described</a:t>
            </a:r>
            <a:r>
              <a:rPr lang="en-US" altLang="ko-KR" dirty="0">
                <a:solidFill>
                  <a:srgbClr val="6A737D"/>
                </a:solidFill>
                <a:latin typeface="-apple-system" charset="0"/>
              </a:rPr>
              <a:t> that a </a:t>
            </a:r>
            <a:r>
              <a:rPr lang="en-US" altLang="ko-KR" b="1" i="1" dirty="0">
                <a:solidFill>
                  <a:srgbClr val="6A737D"/>
                </a:solidFill>
                <a:latin typeface="-apple-system" charset="0"/>
              </a:rPr>
              <a:t>machine</a:t>
            </a:r>
            <a:r>
              <a:rPr lang="en-US" altLang="ko-KR" dirty="0">
                <a:solidFill>
                  <a:srgbClr val="6A737D"/>
                </a:solidFill>
                <a:latin typeface="-apple-system" charset="0"/>
              </a:rPr>
              <a:t> can be made to </a:t>
            </a:r>
            <a:r>
              <a:rPr lang="en-US" altLang="ko-KR" b="1" i="1" dirty="0">
                <a:solidFill>
                  <a:srgbClr val="6A737D"/>
                </a:solidFill>
                <a:latin typeface="-apple-system" charset="0"/>
              </a:rPr>
              <a:t>simulate it</a:t>
            </a:r>
            <a:r>
              <a:rPr lang="en-US" altLang="ko-KR" dirty="0">
                <a:solidFill>
                  <a:srgbClr val="6A737D"/>
                </a:solidFill>
                <a:latin typeface="-apple-system" charset="0"/>
              </a:rPr>
              <a:t>." </a:t>
            </a:r>
            <a:endParaRPr lang="en-US" altLang="ko-KR" dirty="0" smtClean="0">
              <a:solidFill>
                <a:srgbClr val="6A737D"/>
              </a:solidFill>
              <a:latin typeface="-apple-system" charset="0"/>
            </a:endParaRPr>
          </a:p>
          <a:p>
            <a:r>
              <a:rPr lang="en-US" altLang="ko-KR" dirty="0" smtClean="0">
                <a:solidFill>
                  <a:srgbClr val="6A737D"/>
                </a:solidFill>
                <a:latin typeface="-apple-system" charset="0"/>
              </a:rPr>
              <a:t>- </a:t>
            </a:r>
            <a:r>
              <a:rPr lang="en-US" altLang="ko-KR" dirty="0">
                <a:solidFill>
                  <a:srgbClr val="6A737D"/>
                </a:solidFill>
                <a:latin typeface="-apple-system" charset="0"/>
              </a:rPr>
              <a:t>John McCarthy, 1955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6988" y="1556792"/>
            <a:ext cx="7384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A737D"/>
                </a:solidFill>
                <a:latin typeface="-apple-system" charset="0"/>
                <a:hlinkClick r:id="rId3"/>
              </a:rPr>
              <a:t>http://www-formal.stanford.edu/jmc/whatisai/whatisai.html</a:t>
            </a:r>
            <a:endParaRPr lang="en-US" altLang="ko-KR" dirty="0">
              <a:solidFill>
                <a:srgbClr val="6A737D"/>
              </a:solidFill>
              <a:latin typeface="-apple-system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04236" y="3977415"/>
            <a:ext cx="8149164" cy="89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목적 달성을 위한 문제의 해를 구하는 것이 지능이고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</a:p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이를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S/W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나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H/W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로 구현할 수 있다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8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857" y="802078"/>
            <a:ext cx="7382410" cy="52538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20" y="778874"/>
            <a:ext cx="1948866" cy="1582413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-20" r="28151" b="46469"/>
          <a:stretch/>
        </p:blipFill>
        <p:spPr>
          <a:xfrm>
            <a:off x="5602042" y="2636912"/>
            <a:ext cx="3785456" cy="29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26" y="2060848"/>
            <a:ext cx="5220981" cy="3892428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070595" y="3477842"/>
            <a:ext cx="2850957" cy="13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학습이 어느 정도 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되었는데도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불안하게 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계속 모델 변경 중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2181"/>
          <a:stretch/>
        </p:blipFill>
        <p:spPr>
          <a:xfrm>
            <a:off x="478429" y="1876119"/>
            <a:ext cx="3686822" cy="4543964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1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2" y="1194486"/>
            <a:ext cx="6447087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08584" y="1044100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Helvetica" charset="0"/>
              </a:rPr>
              <a:t>exploding Gradient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4528" y="4577598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>
                <a:latin typeface="Helvetica" charset="0"/>
              </a:rPr>
              <a:t>적응형 러닝레이트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59732" y="4577598"/>
            <a:ext cx="5233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Helvetica" charset="0"/>
              </a:rPr>
              <a:t>Gradient </a:t>
            </a:r>
            <a:r>
              <a:rPr lang="ko-KR" altLang="en-US" dirty="0" smtClean="0">
                <a:latin typeface="Helvetica" charset="0"/>
              </a:rPr>
              <a:t>상태를 보고 러닝레이트 업데이트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4528" y="5305706"/>
            <a:ext cx="5233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>
                <a:latin typeface="Helvetica" charset="0"/>
              </a:rPr>
              <a:t>RMSprop</a:t>
            </a:r>
            <a:r>
              <a:rPr lang="en-US" altLang="ko-KR" dirty="0" smtClean="0">
                <a:latin typeface="Helvetica" charset="0"/>
              </a:rPr>
              <a:t>, </a:t>
            </a:r>
            <a:r>
              <a:rPr lang="en-US" altLang="ko-KR" dirty="0" err="1" smtClean="0">
                <a:latin typeface="Helvetica" charset="0"/>
              </a:rPr>
              <a:t>Adadelta</a:t>
            </a:r>
            <a:r>
              <a:rPr lang="en-US" altLang="ko-KR" dirty="0" smtClean="0">
                <a:latin typeface="Helvetica" charset="0"/>
              </a:rPr>
              <a:t>(</a:t>
            </a:r>
            <a:r>
              <a:rPr lang="en-US" altLang="ko-KR" dirty="0" err="1" smtClean="0">
                <a:latin typeface="Helvetica" charset="0"/>
              </a:rPr>
              <a:t>AdaGrad</a:t>
            </a:r>
            <a:r>
              <a:rPr lang="en-US" altLang="ko-KR" dirty="0" smtClean="0">
                <a:latin typeface="Helvetica" charset="0"/>
              </a:rPr>
              <a:t>, ADAM)</a:t>
            </a:r>
            <a:endParaRPr lang="en-US" altLang="ko-KR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7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error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-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Gradient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6496" y="1556792"/>
            <a:ext cx="107150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 invalidUrl="http://shuuki4.github.io/deep learning/2016/05/20/Gradient-Descent-Algorithm-Overview.html"/>
              </a:rPr>
              <a:t>http://</a:t>
            </a:r>
            <a:r>
              <a:rPr lang="ko-KR" altLang="en-US" sz="1600" dirty="0" smtClean="0">
                <a:hlinkClick r:id="rId4" invalidUrl="http://shuuki4.github.io/deep learning/2016/05/20/Gradient-Descent-Algorithm-Overview.html"/>
              </a:rPr>
              <a:t>shuuki4.github.io/deep%20learning/2016/05/20/Gradient-Descent-Algorithm-Overview.html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-283203" y="961564"/>
            <a:ext cx="5596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 for min(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6746" y="2113591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</a:t>
            </a:r>
            <a:r>
              <a:rPr lang="ko-KR" altLang="en-US">
                <a:hlinkClick r:id="rId5"/>
              </a:rPr>
              <a:t>://</a:t>
            </a:r>
            <a:r>
              <a:rPr lang="ko-KR" altLang="en-US" smtClean="0">
                <a:hlinkClick r:id="rId5"/>
              </a:rPr>
              <a:t>distill.pub/2017/momentum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"/>
          <a:stretch/>
        </p:blipFill>
        <p:spPr>
          <a:xfrm>
            <a:off x="5169024" y="2938348"/>
            <a:ext cx="4611604" cy="35149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0" y="2919484"/>
            <a:ext cx="4356804" cy="35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error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초기값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6" y="1198309"/>
            <a:ext cx="7961848" cy="44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Generalization error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369781"/>
              </p:ext>
            </p:extLst>
          </p:nvPr>
        </p:nvGraphicFramePr>
        <p:xfrm>
          <a:off x="323299" y="1124744"/>
          <a:ext cx="9073008" cy="475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2304256"/>
                <a:gridCol w="4608512"/>
              </a:tblGrid>
              <a:tr h="5763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방법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</a:t>
                      </a:r>
                      <a:endParaRPr lang="ko-KR" altLang="en-US" dirty="0"/>
                    </a:p>
                  </a:txBody>
                  <a:tcPr/>
                </a:tc>
              </a:tr>
              <a:tr h="899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Capacity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대비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Data </a:t>
                      </a:r>
                      <a:r>
                        <a:rPr lang="ko-KR" altLang="en-US" sz="1600" dirty="0" smtClean="0">
                          <a:latin typeface="+mn-lt"/>
                        </a:rPr>
                        <a:t>부족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데이터 추가 수집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차원 감소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최적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Capacity </a:t>
                      </a:r>
                      <a:r>
                        <a:rPr lang="mr-IN" altLang="ko-KR" sz="1600" baseline="0" dirty="0" smtClean="0">
                          <a:latin typeface="+mn-lt"/>
                        </a:rPr>
                        <a:t>–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Data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양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8999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Unobserved data</a:t>
                      </a:r>
                    </a:p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 smtClean="0">
                          <a:latin typeface="+mn-lt"/>
                        </a:rPr>
                        <a:t>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데이터 변형 통해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Unobserved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확률 낮춤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89998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Overfitting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(Cost </a:t>
                      </a:r>
                      <a:r>
                        <a:rPr lang="ko-KR" altLang="en-US" sz="1600" dirty="0" smtClean="0">
                          <a:latin typeface="+mn-lt"/>
                        </a:rPr>
                        <a:t>측정 민감</a:t>
                      </a:r>
                      <a:r>
                        <a:rPr lang="en-US" altLang="ko-KR" sz="1600" dirty="0" smtClean="0">
                          <a:latin typeface="+mn-lt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-Regularization</a:t>
                      </a:r>
                      <a:endParaRPr lang="ko-KR" altLang="en-US" sz="16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노드를 줄여 </a:t>
                      </a:r>
                      <a:r>
                        <a:rPr lang="en-US" altLang="ko-KR" sz="1600" baseline="0" dirty="0" err="1" smtClean="0">
                          <a:latin typeface="+mn-lt"/>
                        </a:rPr>
                        <a:t>Capa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를 조정하고 정확도는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ensemble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로 향상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576303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 smtClean="0">
                          <a:latin typeface="+mn-lt"/>
                        </a:rPr>
                        <a:t>Bootstrap Aggregating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데이터 조작 통해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ensemble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효과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  <a:tr h="89998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lt"/>
                        </a:rPr>
                        <a:t>Weight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 decay </a:t>
                      </a:r>
                    </a:p>
                    <a:p>
                      <a:pPr latinLnBrk="1"/>
                      <a:r>
                        <a:rPr lang="en-US" altLang="ko-KR" sz="1600" baseline="0" dirty="0" smtClean="0">
                          <a:latin typeface="+mn-lt"/>
                        </a:rPr>
                        <a:t>(L1, L2)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파라미터로 인해 코스트가 급격히 커지지 않도록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절대값이나 제곱값 패널티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Capacity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와 데이터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4" y="1636792"/>
            <a:ext cx="3737963" cy="139780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3891041"/>
            <a:ext cx="4127274" cy="21978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80" y="4255933"/>
            <a:ext cx="3883927" cy="14711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21391" r="15978"/>
          <a:stretch/>
        </p:blipFill>
        <p:spPr>
          <a:xfrm>
            <a:off x="3882160" y="1114923"/>
            <a:ext cx="3260440" cy="20649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124" y="1104578"/>
            <a:ext cx="2093183" cy="22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8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72480" y="836712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데이터에 따라 적절한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Capacity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존재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4" y="1418457"/>
            <a:ext cx="5674636" cy="5157192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학습문제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Capacity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와 데이터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4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Regularization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Generalization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방지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778874"/>
            <a:ext cx="6841710" cy="571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Regularization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Generalization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방지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763661"/>
            <a:ext cx="7549035" cy="59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6768409" y="1638054"/>
            <a:ext cx="2865454" cy="375637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68139" y="1688846"/>
            <a:ext cx="2865454" cy="3756378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14654" y="1700808"/>
            <a:ext cx="2777894" cy="3744416"/>
          </a:xfrm>
          <a:prstGeom prst="roundRect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kumimoji="1" lang="ko-KR" altLang="en-US" sz="1100" dirty="0" smtClean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ㅍ</a:t>
            </a:r>
          </a:p>
        </p:txBody>
      </p:sp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848544" y="958654"/>
            <a:ext cx="81491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문제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해 구하는 방법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44016" y="1844824"/>
            <a:ext cx="3008784" cy="89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Analytic Solution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(Deterministic)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6588" y="2915652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공식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룰 통한 문제해결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312368" y="1851433"/>
            <a:ext cx="300878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Stochastic Solution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224808" y="2915652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찍기 통한 문제해결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696744" y="1811600"/>
            <a:ext cx="3008784" cy="89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Numerical Solution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(Cost + Optimizer)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609184" y="2883603"/>
            <a:ext cx="300878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삽질 통해 얻은 지식으로</a:t>
            </a:r>
            <a:endParaRPr lang="en-US" altLang="ko-KR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algn="ctr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새로운 문제해결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6588" y="3789040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Top-down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4016" y="4211796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Knowledge base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8464" y="4643844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Ontology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8464" y="5003884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Semantic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기술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25079" y="3779748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Bottom-up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75445" y="4211796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Machine Learning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81192" y="4581128"/>
            <a:ext cx="300878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Data driven E2E Learning</a:t>
            </a:r>
          </a:p>
          <a:p>
            <a:pPr algn="ctr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(Deep learning)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2008" y="5589240"/>
            <a:ext cx="300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인간 지능 표현 불가 문제</a:t>
            </a:r>
            <a:endParaRPr lang="en-US" altLang="ko-KR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1192" y="5445224"/>
            <a:ext cx="3051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Regularization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Generalization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방지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947" y="1124744"/>
            <a:ext cx="6513065" cy="50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2288704" y="2555610"/>
            <a:ext cx="5530434" cy="174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5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Convolutional </a:t>
            </a:r>
            <a:r>
              <a:rPr lang="en-US" altLang="ko-KR" sz="5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Neural Network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CNN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이해하기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60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Visual system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8" y="1268673"/>
            <a:ext cx="9010029" cy="43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Visual system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58" y="2085482"/>
            <a:ext cx="5940660" cy="39604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9" y="1196752"/>
            <a:ext cx="3662565" cy="504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344" y="1052736"/>
            <a:ext cx="1945506" cy="206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이미지 데이터 이해하기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691" t="1428" r="65513" b="87143"/>
          <a:stretch/>
        </p:blipFill>
        <p:spPr>
          <a:xfrm>
            <a:off x="1928664" y="1735493"/>
            <a:ext cx="1800200" cy="24002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691" t="1428" r="65513" b="87143"/>
          <a:stretch/>
        </p:blipFill>
        <p:spPr>
          <a:xfrm>
            <a:off x="6177856" y="2551585"/>
            <a:ext cx="576064" cy="768085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828764" y="4647218"/>
            <a:ext cx="5990416" cy="13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이미지 데이터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변형되어도 정보는 유지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그러나 그 정보를 완벽히 표현하는 것은 어려움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백문이 불여일견 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10" name="직선 연결선[R] 9"/>
          <p:cNvCxnSpPr/>
          <p:nvPr/>
        </p:nvCxnSpPr>
        <p:spPr>
          <a:xfrm>
            <a:off x="3728864" y="1740059"/>
            <a:ext cx="2448992" cy="81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 flipV="1">
            <a:off x="3728864" y="3363111"/>
            <a:ext cx="2448992" cy="7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2691" t="1428" r="65513" b="87143"/>
          <a:stretch/>
        </p:blipFill>
        <p:spPr>
          <a:xfrm rot="3060268">
            <a:off x="6212924" y="1462669"/>
            <a:ext cx="576064" cy="7680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2691" t="1428" r="65513" b="87143"/>
          <a:stretch/>
        </p:blipFill>
        <p:spPr>
          <a:xfrm>
            <a:off x="8003510" y="1299858"/>
            <a:ext cx="576064" cy="20513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2691" t="1428" r="65513" b="87143"/>
          <a:stretch/>
        </p:blipFill>
        <p:spPr>
          <a:xfrm>
            <a:off x="7536172" y="3747154"/>
            <a:ext cx="1510740" cy="5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이미지 필터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커널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=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Convolution =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행렬곱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1" y="941529"/>
            <a:ext cx="8430817" cy="49749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766589" y="6136375"/>
            <a:ext cx="6622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>
                <a:hlinkClick r:id="rId4"/>
              </a:rPr>
              <a:t>cs231n.github.io/convolutional-networks</a:t>
            </a:r>
            <a:r>
              <a:rPr lang="ko-KR" altLang="en-US" smtClean="0">
                <a:hlinkClick r:id="rId4"/>
              </a:rPr>
              <a:t>/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58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이미지 필터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커널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=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Convolution =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행렬곱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5850" b="9051"/>
          <a:stretch/>
        </p:blipFill>
        <p:spPr>
          <a:xfrm>
            <a:off x="252307" y="1700808"/>
            <a:ext cx="9144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6" y="1124744"/>
            <a:ext cx="8941341" cy="4968552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이미지 필터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커널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=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Convolution =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행렬곱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10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Convolutional neural network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4243" t="27978" r="22996" b="10074"/>
          <a:stretch/>
        </p:blipFill>
        <p:spPr>
          <a:xfrm>
            <a:off x="303659" y="1124744"/>
            <a:ext cx="6132885" cy="5400600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566304" y="2132856"/>
            <a:ext cx="2830003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Sparse connection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584425" y="2708920"/>
            <a:ext cx="2830003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Parameter sharing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7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Sparse Connection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60" y="904410"/>
            <a:ext cx="6732240" cy="50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9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-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머신러닝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8651" y="1052736"/>
            <a:ext cx="8985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/>
              <a:t>"</a:t>
            </a:r>
            <a:r>
              <a:rPr lang="ko-KR" altLang="en-US" i="1" dirty="0"/>
              <a:t>만약 </a:t>
            </a:r>
            <a:r>
              <a:rPr lang="ko-KR" altLang="en-US" b="1" i="1" dirty="0"/>
              <a:t>작업 </a:t>
            </a:r>
            <a:r>
              <a:rPr lang="en-US" altLang="ko-KR" b="1" i="1" dirty="0"/>
              <a:t>T</a:t>
            </a:r>
            <a:r>
              <a:rPr lang="ko-KR" altLang="en-US" i="1" dirty="0"/>
              <a:t>에 대해 </a:t>
            </a:r>
            <a:r>
              <a:rPr lang="ko-KR" altLang="en-US" b="1" i="1" dirty="0"/>
              <a:t>기준 </a:t>
            </a:r>
            <a:r>
              <a:rPr lang="en-US" altLang="ko-KR" b="1" i="1" dirty="0"/>
              <a:t>P</a:t>
            </a:r>
            <a:r>
              <a:rPr lang="ko-KR" altLang="en-US" i="1" dirty="0"/>
              <a:t>로 측정한 성능이 </a:t>
            </a:r>
            <a:r>
              <a:rPr lang="ko-KR" altLang="en-US" b="1" i="1" dirty="0"/>
              <a:t>경험 </a:t>
            </a:r>
            <a:r>
              <a:rPr lang="en-US" altLang="ko-KR" b="1" i="1" dirty="0"/>
              <a:t>E</a:t>
            </a:r>
            <a:r>
              <a:rPr lang="ko-KR" altLang="en-US" i="1" dirty="0"/>
              <a:t>로 인해 향상되었다면</a:t>
            </a:r>
            <a:r>
              <a:rPr lang="en-US" altLang="ko-KR" i="1" dirty="0"/>
              <a:t>, </a:t>
            </a:r>
            <a:r>
              <a:rPr lang="ko-KR" altLang="en-US" i="1" dirty="0"/>
              <a:t>그 프로그램은 </a:t>
            </a:r>
            <a:r>
              <a:rPr lang="ko-KR" altLang="en-US" b="1" i="1" dirty="0"/>
              <a:t>작업 </a:t>
            </a:r>
            <a:r>
              <a:rPr lang="en-US" altLang="ko-KR" b="1" i="1" dirty="0"/>
              <a:t>T</a:t>
            </a:r>
            <a:r>
              <a:rPr lang="ko-KR" altLang="en-US" i="1" dirty="0"/>
              <a:t>에 대해 </a:t>
            </a:r>
            <a:r>
              <a:rPr lang="ko-KR" altLang="en-US" b="1" i="1" dirty="0"/>
              <a:t>기준 </a:t>
            </a:r>
            <a:r>
              <a:rPr lang="en-US" altLang="ko-KR" b="1" i="1" dirty="0"/>
              <a:t>P</a:t>
            </a:r>
            <a:r>
              <a:rPr lang="ko-KR" altLang="en-US" i="1" dirty="0"/>
              <a:t>의 관점에서 </a:t>
            </a:r>
            <a:r>
              <a:rPr lang="ko-KR" altLang="en-US" b="1" i="1" dirty="0"/>
              <a:t>경험 </a:t>
            </a:r>
            <a:r>
              <a:rPr lang="en-US" altLang="ko-KR" b="1" i="1" dirty="0"/>
              <a:t>E</a:t>
            </a:r>
            <a:r>
              <a:rPr lang="ko-KR" altLang="en-US" i="1" dirty="0"/>
              <a:t>로부터 </a:t>
            </a:r>
            <a:r>
              <a:rPr lang="en-US" altLang="ko-KR" i="1" dirty="0"/>
              <a:t>"</a:t>
            </a:r>
            <a:r>
              <a:rPr lang="ko-KR" altLang="en-US" i="1" dirty="0"/>
              <a:t>배웠다</a:t>
            </a:r>
            <a:r>
              <a:rPr lang="en-US" altLang="ko-KR" i="1" dirty="0"/>
              <a:t>"</a:t>
            </a:r>
            <a:r>
              <a:rPr lang="ko-KR" altLang="en-US" i="1" dirty="0"/>
              <a:t>라고 말할 수 있다</a:t>
            </a:r>
            <a:r>
              <a:rPr lang="en-US" altLang="ko-KR" i="1" dirty="0"/>
              <a:t>."</a:t>
            </a:r>
            <a:r>
              <a:rPr lang="en-US" altLang="ko-KR" dirty="0"/>
              <a:t>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톰 </a:t>
            </a:r>
            <a:r>
              <a:rPr lang="ko-KR" altLang="en-US" dirty="0"/>
              <a:t>미첼</a:t>
            </a:r>
            <a:r>
              <a:rPr lang="en-US" altLang="ko-KR" dirty="0"/>
              <a:t>,  Machine Learning, (1998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en-US" altLang="ko-KR" i="1" dirty="0" smtClean="0">
                <a:latin typeface="Arial" charset="0"/>
              </a:rPr>
              <a:t>"</a:t>
            </a:r>
            <a:r>
              <a:rPr lang="en-US" altLang="ko-KR" i="1" dirty="0">
                <a:latin typeface="Arial" charset="0"/>
              </a:rPr>
              <a:t>A computer program is said to learn from </a:t>
            </a:r>
            <a:r>
              <a:rPr lang="en-US" altLang="ko-KR" b="1" i="1" dirty="0">
                <a:latin typeface="Arial" charset="0"/>
              </a:rPr>
              <a:t>experience E</a:t>
            </a:r>
            <a:r>
              <a:rPr lang="en-US" altLang="ko-KR" i="1" dirty="0">
                <a:latin typeface="Arial" charset="0"/>
              </a:rPr>
              <a:t> with respect to </a:t>
            </a:r>
            <a:r>
              <a:rPr lang="en-US" altLang="ko-KR" i="1" dirty="0" smtClean="0">
                <a:latin typeface="Arial" charset="0"/>
              </a:rPr>
              <a:t>some</a:t>
            </a:r>
            <a:r>
              <a:rPr lang="ko-KR" altLang="en-US" i="1" dirty="0" smtClean="0">
                <a:latin typeface="Arial" charset="0"/>
              </a:rPr>
              <a:t> </a:t>
            </a:r>
            <a:r>
              <a:rPr lang="en-US" altLang="ko-KR" b="1" i="1" dirty="0" smtClean="0">
                <a:latin typeface="Arial" charset="0"/>
              </a:rPr>
              <a:t>task </a:t>
            </a:r>
            <a:r>
              <a:rPr lang="en-US" altLang="ko-KR" b="1" i="1" dirty="0">
                <a:latin typeface="Arial" charset="0"/>
              </a:rPr>
              <a:t>T</a:t>
            </a:r>
            <a:r>
              <a:rPr lang="en-US" altLang="ko-KR" i="1" dirty="0">
                <a:latin typeface="Arial" charset="0"/>
              </a:rPr>
              <a:t> and some </a:t>
            </a:r>
            <a:r>
              <a:rPr lang="en-US" altLang="ko-KR" b="1" i="1" dirty="0">
                <a:latin typeface="Arial" charset="0"/>
              </a:rPr>
              <a:t>performance measure P</a:t>
            </a:r>
            <a:r>
              <a:rPr lang="en-US" altLang="ko-KR" i="1" dirty="0">
                <a:latin typeface="Arial" charset="0"/>
              </a:rPr>
              <a:t>, if its performance on </a:t>
            </a:r>
            <a:r>
              <a:rPr lang="en-US" altLang="ko-KR" b="1" i="1" dirty="0">
                <a:latin typeface="Arial" charset="0"/>
              </a:rPr>
              <a:t>T</a:t>
            </a:r>
            <a:r>
              <a:rPr lang="en-US" altLang="ko-KR" i="1" dirty="0">
                <a:latin typeface="Arial" charset="0"/>
              </a:rPr>
              <a:t>, </a:t>
            </a:r>
            <a:r>
              <a:rPr lang="en-US" altLang="ko-KR" i="1" dirty="0" smtClean="0">
                <a:latin typeface="Arial" charset="0"/>
              </a:rPr>
              <a:t>as </a:t>
            </a:r>
            <a:r>
              <a:rPr lang="en-US" altLang="ko-KR" b="1" i="1" dirty="0" smtClean="0">
                <a:latin typeface="Arial" charset="0"/>
              </a:rPr>
              <a:t>measured </a:t>
            </a:r>
            <a:r>
              <a:rPr lang="en-US" altLang="ko-KR" b="1" i="1" dirty="0">
                <a:latin typeface="Arial" charset="0"/>
              </a:rPr>
              <a:t>by P</a:t>
            </a:r>
            <a:r>
              <a:rPr lang="en-US" altLang="ko-KR" i="1" dirty="0">
                <a:latin typeface="Arial" charset="0"/>
              </a:rPr>
              <a:t>, improves with </a:t>
            </a:r>
            <a:r>
              <a:rPr lang="en-US" altLang="ko-KR" b="1" i="1" dirty="0">
                <a:latin typeface="Arial" charset="0"/>
              </a:rPr>
              <a:t>experience E</a:t>
            </a:r>
            <a:r>
              <a:rPr lang="en-US" altLang="ko-KR" i="1" dirty="0">
                <a:latin typeface="Arial" charset="0"/>
              </a:rPr>
              <a:t>"</a:t>
            </a:r>
            <a:r>
              <a:rPr lang="en-US" altLang="ko-KR" dirty="0">
                <a:latin typeface="Arial" charset="0"/>
              </a:rPr>
              <a:t> </a:t>
            </a:r>
            <a:endParaRPr lang="en-US" altLang="ko-KR" dirty="0" smtClean="0">
              <a:latin typeface="Arial" charset="0"/>
            </a:endParaRPr>
          </a:p>
          <a:p>
            <a:r>
              <a:rPr lang="en-US" altLang="ko-KR" dirty="0" smtClean="0">
                <a:latin typeface="Arial" charset="0"/>
              </a:rPr>
              <a:t>- </a:t>
            </a:r>
            <a:r>
              <a:rPr lang="en-US" altLang="ko-KR" dirty="0">
                <a:latin typeface="Arial" charset="0"/>
              </a:rPr>
              <a:t>Tom M. Mitchell, Machine Learning, (1998)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8504" y="3717032"/>
            <a:ext cx="1879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/>
              <a:t>작업 </a:t>
            </a:r>
            <a:r>
              <a:rPr lang="en-US" altLang="ko-KR" sz="1600" b="1" i="1" dirty="0" smtClean="0"/>
              <a:t>T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축구 승리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488504" y="4141254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/>
              <a:t>기준 </a:t>
            </a:r>
            <a:r>
              <a:rPr lang="en-US" altLang="ko-KR" sz="1600" b="1" i="1" dirty="0" smtClean="0"/>
              <a:t>P</a:t>
            </a:r>
            <a:r>
              <a:rPr lang="ko-KR" altLang="en-US" sz="1600" b="1" i="1" dirty="0" smtClean="0"/>
              <a:t> 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골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488504" y="4564562"/>
            <a:ext cx="168507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/>
              <a:t>경험 </a:t>
            </a:r>
            <a:r>
              <a:rPr lang="en-US" altLang="ko-KR" sz="1600" b="1" i="1" dirty="0" smtClean="0"/>
              <a:t>E</a:t>
            </a:r>
            <a:r>
              <a:rPr lang="ko-KR" altLang="en-US" sz="1600" b="1" i="1" dirty="0" smtClean="0"/>
              <a:t> 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Play</a:t>
            </a:r>
            <a:br>
              <a:rPr lang="en-US" altLang="ko-KR" sz="1600" b="1" i="1" dirty="0" smtClean="0"/>
            </a:br>
            <a:r>
              <a:rPr lang="en-US" altLang="ko-KR" sz="1600" b="1" i="1" dirty="0" smtClean="0"/>
              <a:t>x = </a:t>
            </a:r>
            <a:r>
              <a:rPr lang="ko-KR" altLang="en-US" sz="1600" b="1" i="1" dirty="0" smtClean="0"/>
              <a:t>선수 움직임</a:t>
            </a:r>
            <a:endParaRPr lang="en-US" altLang="ko-KR" sz="1600" b="1" i="1" dirty="0" smtClean="0"/>
          </a:p>
          <a:p>
            <a:r>
              <a:rPr lang="en-US" altLang="ko-KR" sz="1600" b="1" i="1" dirty="0" smtClean="0"/>
              <a:t>Y = </a:t>
            </a:r>
            <a:r>
              <a:rPr lang="ko-KR" altLang="en-US" sz="1600" b="1" i="1" dirty="0" smtClean="0"/>
              <a:t>평가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5773501" y="3700760"/>
            <a:ext cx="2040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/>
              <a:t>작업 </a:t>
            </a:r>
            <a:r>
              <a:rPr lang="en-US" altLang="ko-KR" sz="1600" b="1" i="1" dirty="0" smtClean="0"/>
              <a:t>T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분류</a:t>
            </a:r>
            <a:r>
              <a:rPr lang="en-US" altLang="ko-KR" sz="1600" b="1" i="1" dirty="0" smtClean="0"/>
              <a:t> / </a:t>
            </a:r>
            <a:r>
              <a:rPr lang="ko-KR" altLang="en-US" sz="1600" b="1" i="1" dirty="0" smtClean="0"/>
              <a:t>회귀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5745088" y="4139788"/>
            <a:ext cx="374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i="1" dirty="0" smtClean="0"/>
              <a:t>기준 </a:t>
            </a:r>
            <a:r>
              <a:rPr lang="en-US" altLang="ko-KR" sz="1600" b="1" i="1" dirty="0" smtClean="0"/>
              <a:t>P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</a:t>
            </a:r>
            <a:r>
              <a:rPr lang="en-US" altLang="ko-KR" sz="1600" dirty="0" smtClean="0"/>
              <a:t>accuracy,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error </a:t>
            </a:r>
            <a:r>
              <a:rPr lang="en-US" altLang="ko-KR" sz="1600" dirty="0" smtClean="0"/>
              <a:t>rate</a:t>
            </a:r>
            <a:endParaRPr lang="en-US" altLang="ko-KR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5745088" y="4571836"/>
            <a:ext cx="3897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/>
              <a:t>경험 </a:t>
            </a:r>
            <a:r>
              <a:rPr lang="en-US" altLang="ko-KR" sz="1600" b="1" i="1" dirty="0" smtClean="0"/>
              <a:t>E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지도학습</a:t>
            </a:r>
            <a:r>
              <a:rPr lang="en-US" altLang="ko-KR" sz="1600" b="1" i="1" dirty="0" smtClean="0"/>
              <a:t>,</a:t>
            </a:r>
            <a:r>
              <a:rPr lang="ko-KR" altLang="en-US" sz="1600" b="1" i="1" dirty="0" smtClean="0"/>
              <a:t> 비지도학습</a:t>
            </a:r>
            <a:r>
              <a:rPr lang="en-US" altLang="ko-KR" sz="1600" b="1" i="1" dirty="0" smtClean="0"/>
              <a:t>,</a:t>
            </a:r>
            <a:r>
              <a:rPr lang="ko-KR" altLang="en-US" sz="1600" b="1" i="1" dirty="0" smtClean="0"/>
              <a:t> 강화학습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2716745" y="3717032"/>
            <a:ext cx="2084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/>
              <a:t>작업 </a:t>
            </a:r>
            <a:r>
              <a:rPr lang="en-US" altLang="ko-KR" sz="1600" b="1" i="1" dirty="0" smtClean="0"/>
              <a:t>T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맛있는 음식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2716745" y="4141254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/>
              <a:t>기준 </a:t>
            </a:r>
            <a:r>
              <a:rPr lang="en-US" altLang="ko-KR" sz="1600" b="1" i="1" dirty="0" smtClean="0"/>
              <a:t>P</a:t>
            </a:r>
            <a:r>
              <a:rPr lang="ko-KR" altLang="en-US" sz="1600" b="1" i="1" dirty="0" smtClean="0"/>
              <a:t> 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맛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2716745" y="4564562"/>
            <a:ext cx="279435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1" dirty="0" smtClean="0"/>
              <a:t>경험 </a:t>
            </a:r>
            <a:r>
              <a:rPr lang="en-US" altLang="ko-KR" sz="1600" b="1" i="1" dirty="0" smtClean="0"/>
              <a:t>E</a:t>
            </a:r>
            <a:r>
              <a:rPr lang="ko-KR" altLang="en-US" sz="1600" b="1" i="1" dirty="0" smtClean="0"/>
              <a:t>  </a:t>
            </a:r>
            <a:r>
              <a:rPr lang="en-US" altLang="ko-KR" sz="1600" b="1" i="1" dirty="0" smtClean="0"/>
              <a:t>:</a:t>
            </a:r>
            <a:r>
              <a:rPr lang="ko-KR" altLang="en-US" sz="1600" b="1" i="1" dirty="0" smtClean="0"/>
              <a:t> 요리</a:t>
            </a:r>
            <a:endParaRPr lang="en-US" altLang="ko-KR" sz="1600" b="1" i="1" dirty="0" smtClean="0"/>
          </a:p>
          <a:p>
            <a:r>
              <a:rPr lang="en-US" altLang="ko-KR" sz="1600" b="1" i="1" dirty="0" smtClean="0"/>
              <a:t>x = [[</a:t>
            </a:r>
            <a:r>
              <a:rPr lang="ko-KR" altLang="en-US" sz="1600" b="1" i="1" dirty="0" smtClean="0"/>
              <a:t>재료</a:t>
            </a:r>
            <a:r>
              <a:rPr lang="en-US" altLang="ko-KR" sz="1600" b="1" i="1" dirty="0" smtClean="0"/>
              <a:t>],</a:t>
            </a:r>
            <a:r>
              <a:rPr lang="ko-KR" altLang="en-US" sz="1600" b="1" i="1" dirty="0" smtClean="0"/>
              <a:t> </a:t>
            </a:r>
            <a:r>
              <a:rPr lang="en-US" altLang="ko-KR" sz="1600" b="1" i="1" dirty="0" smtClean="0"/>
              <a:t>[</a:t>
            </a:r>
            <a:r>
              <a:rPr lang="ko-KR" altLang="en-US" sz="1600" b="1" i="1" dirty="0" smtClean="0"/>
              <a:t>양념</a:t>
            </a:r>
            <a:r>
              <a:rPr lang="en-US" altLang="ko-KR" sz="1600" b="1" i="1" dirty="0" smtClean="0"/>
              <a:t>],[</a:t>
            </a:r>
            <a:r>
              <a:rPr lang="ko-KR" altLang="en-US" sz="1600" b="1" i="1" dirty="0" smtClean="0"/>
              <a:t>요리법</a:t>
            </a:r>
            <a:r>
              <a:rPr lang="en-US" altLang="ko-KR" sz="1600" b="1" i="1" dirty="0" smtClean="0"/>
              <a:t>]]</a:t>
            </a:r>
          </a:p>
          <a:p>
            <a:r>
              <a:rPr lang="en-US" altLang="ko-KR" sz="1600" b="1" i="1" dirty="0" smtClean="0"/>
              <a:t>Y = </a:t>
            </a:r>
            <a:r>
              <a:rPr lang="ko-KR" altLang="en-US" sz="1600" b="1" i="1" dirty="0" smtClean="0"/>
              <a:t>평가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521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Sparse Connection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796398"/>
            <a:ext cx="7020272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Parameter Sharing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80" y="896250"/>
            <a:ext cx="6754000" cy="50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1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Dense Connection - DNN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390478" y="2974878"/>
            <a:ext cx="2830003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영상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8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Dense Connection -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NN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18" y="1628800"/>
            <a:ext cx="9014189" cy="41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Dense Connection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CNN - Activation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4" y="1272546"/>
            <a:ext cx="9006155" cy="43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Pooling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196752"/>
            <a:ext cx="8193360" cy="47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Pooling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4471" b="11941"/>
          <a:stretch/>
        </p:blipFill>
        <p:spPr>
          <a:xfrm>
            <a:off x="1187332" y="980728"/>
            <a:ext cx="7236296" cy="453650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80592" y="5894459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06DD7"/>
                </a:solidFill>
                <a:latin typeface="Helvetica" charset="0"/>
                <a:hlinkClick r:id="rId4"/>
              </a:rPr>
              <a:t>http://</a:t>
            </a:r>
            <a:r>
              <a:rPr lang="en-US" altLang="ko-KR" dirty="0" smtClean="0">
                <a:solidFill>
                  <a:srgbClr val="106DD7"/>
                </a:solidFill>
                <a:latin typeface="Helvetica" charset="0"/>
                <a:hlinkClick r:id="rId4"/>
              </a:rPr>
              <a:t>cs.stanford.edu/people/karpathy/convnetjs/demo/cifar10.html</a:t>
            </a:r>
            <a:endParaRPr lang="en-US" altLang="ko-KR" dirty="0" smtClean="0">
              <a:solidFill>
                <a:srgbClr val="106DD7"/>
              </a:solidFill>
              <a:latin typeface="Helvetica" charset="0"/>
            </a:endParaRPr>
          </a:p>
          <a:p>
            <a:endParaRPr lang="en-US" altLang="ko-KR" dirty="0">
              <a:solidFill>
                <a:srgbClr val="106DD7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2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Archtecture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32" y="847395"/>
            <a:ext cx="7510084" cy="56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5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Archtecture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32" y="847395"/>
            <a:ext cx="7510084" cy="5632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1625"/>
            <a:ext cx="9906000" cy="48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Application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Classification (CNN+DNN(FC))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340768"/>
            <a:ext cx="8841432" cy="47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머신러닝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5" y="763620"/>
            <a:ext cx="2270491" cy="151199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368825" y="1258510"/>
            <a:ext cx="4907573" cy="4525267"/>
            <a:chOff x="3152800" y="1861511"/>
            <a:chExt cx="3928368" cy="37350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800" y="1988840"/>
              <a:ext cx="3928368" cy="2533513"/>
            </a:xfrm>
            <a:prstGeom prst="rect">
              <a:avLst/>
            </a:prstGeom>
          </p:spPr>
        </p:pic>
        <p:sp>
          <p:nvSpPr>
            <p:cNvPr id="4" name="아래쪽 화살표[D] 3"/>
            <p:cNvSpPr/>
            <p:nvPr/>
          </p:nvSpPr>
          <p:spPr>
            <a:xfrm>
              <a:off x="5861893" y="2226578"/>
              <a:ext cx="288032" cy="1296144"/>
            </a:xfrm>
            <a:prstGeom prst="downArrow">
              <a:avLst/>
            </a:prstGeom>
            <a:solidFill>
              <a:schemeClr val="bg1"/>
            </a:solidFill>
            <a:ln w="19050" algn="ctr">
              <a:solidFill>
                <a:srgbClr val="0070C0">
                  <a:alpha val="49019"/>
                </a:srgbClr>
              </a:solidFill>
              <a:round/>
              <a:headEnd/>
              <a:tailEnd/>
            </a:ln>
          </p:spPr>
          <p:txBody>
            <a:bodyPr lIns="0" tIns="35998" rIns="0" bIns="45717" rtlCol="0" anchor="ctr"/>
            <a:lstStyle/>
            <a:p>
              <a:pPr algn="ctr" defTabSz="914342">
                <a:lnSpc>
                  <a:spcPct val="50000"/>
                </a:lnSpc>
                <a:spcBef>
                  <a:spcPts val="600"/>
                </a:spcBef>
                <a:buFont typeface="Arial" pitchFamily="34" charset="0"/>
                <a:buNone/>
              </a:pPr>
              <a:endParaRPr kumimoji="1" lang="ko-KR" altLang="en-US" sz="1100" dirty="0" smtClean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511312" y="1861511"/>
              <a:ext cx="10298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dirty="0" smtClean="0"/>
                <a:t>Learning</a:t>
              </a:r>
              <a:endParaRPr lang="ko-KR" altLang="en-US" sz="1600" dirty="0"/>
            </a:p>
          </p:txBody>
        </p:sp>
        <p:sp>
          <p:nvSpPr>
            <p:cNvPr id="10" name="아래쪽 화살표[D] 9"/>
            <p:cNvSpPr/>
            <p:nvPr/>
          </p:nvSpPr>
          <p:spPr>
            <a:xfrm rot="16200000">
              <a:off x="5077677" y="4031122"/>
              <a:ext cx="287312" cy="1296144"/>
            </a:xfrm>
            <a:prstGeom prst="downArrow">
              <a:avLst/>
            </a:prstGeom>
            <a:solidFill>
              <a:schemeClr val="bg1"/>
            </a:solidFill>
            <a:ln w="19050" algn="ctr">
              <a:solidFill>
                <a:srgbClr val="0070C0">
                  <a:alpha val="49019"/>
                </a:srgbClr>
              </a:solidFill>
              <a:round/>
              <a:headEnd/>
              <a:tailEnd/>
            </a:ln>
          </p:spPr>
          <p:txBody>
            <a:bodyPr lIns="0" tIns="35998" rIns="0" bIns="45717" rtlCol="0" anchor="ctr"/>
            <a:lstStyle/>
            <a:p>
              <a:pPr algn="ctr" defTabSz="914342">
                <a:lnSpc>
                  <a:spcPct val="50000"/>
                </a:lnSpc>
                <a:spcBef>
                  <a:spcPts val="600"/>
                </a:spcBef>
                <a:buFont typeface="Arial" pitchFamily="34" charset="0"/>
                <a:buNone/>
              </a:pPr>
              <a:endParaRPr kumimoji="1" lang="ko-KR" altLang="en-US" sz="1100" dirty="0" smtClean="0">
                <a:solidFill>
                  <a:srgbClr val="0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02067" y="4728888"/>
              <a:ext cx="12883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dirty="0" smtClean="0"/>
                <a:t>Inferencing</a:t>
              </a:r>
              <a:endParaRPr lang="ko-KR" altLang="en-US" sz="1600" dirty="0"/>
            </a:p>
          </p:txBody>
        </p:sp>
        <p:sp>
          <p:nvSpPr>
            <p:cNvPr id="5" name="왼쪽 중괄호[L] 4"/>
            <p:cNvSpPr/>
            <p:nvPr/>
          </p:nvSpPr>
          <p:spPr>
            <a:xfrm rot="16200000">
              <a:off x="5072508" y="3521278"/>
              <a:ext cx="180021" cy="332537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665417" y="5317171"/>
              <a:ext cx="1037046" cy="2794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b="1" i="1" dirty="0" smtClean="0"/>
                <a:t>Application</a:t>
              </a:r>
              <a:endParaRPr lang="ko-KR" altLang="en-US" sz="16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200913" y="2636912"/>
            <a:ext cx="2455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Generalization Error</a:t>
            </a:r>
          </a:p>
          <a:p>
            <a:r>
              <a:rPr lang="en-US" altLang="ko-KR" b="1" i="1" dirty="0" smtClean="0"/>
              <a:t>(Overfitting)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188921" y="3411416"/>
            <a:ext cx="358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Training Error(</a:t>
            </a:r>
            <a:r>
              <a:rPr lang="en-US" altLang="ko-KR" b="1" i="1" dirty="0" err="1" smtClean="0"/>
              <a:t>Underfitting</a:t>
            </a:r>
            <a:r>
              <a:rPr lang="en-US" altLang="ko-KR" b="1" i="1" dirty="0" smtClean="0"/>
              <a:t>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0015" y="5779388"/>
            <a:ext cx="9959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 smtClean="0"/>
              <a:t>학습이 되었다 </a:t>
            </a:r>
            <a:endParaRPr lang="en-US" altLang="ko-KR" b="1" i="1" dirty="0" smtClean="0"/>
          </a:p>
          <a:p>
            <a:r>
              <a:rPr lang="en-US" altLang="ko-KR" b="1" i="1" dirty="0" smtClean="0"/>
              <a:t>=</a:t>
            </a:r>
            <a:r>
              <a:rPr lang="ko-KR" altLang="en-US" b="1" i="1" dirty="0" smtClean="0"/>
              <a:t> 파라미터 찾다 </a:t>
            </a:r>
            <a:r>
              <a:rPr lang="en-US" altLang="ko-KR" b="1" i="1" dirty="0" smtClean="0"/>
              <a:t>when min(Generalization Error) </a:t>
            </a:r>
            <a:r>
              <a:rPr lang="en-US" altLang="ko-KR" b="1" dirty="0" smtClean="0"/>
              <a:t>| </a:t>
            </a:r>
            <a:r>
              <a:rPr lang="en-US" altLang="ko-KR" b="1" i="1" dirty="0" smtClean="0"/>
              <a:t>Training Error acceptable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" y="3351891"/>
            <a:ext cx="3267472" cy="158568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25208" y="1844824"/>
            <a:ext cx="30515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en-US" altLang="ko-KR" sz="2800" dirty="0" smtClean="0">
              <a:solidFill>
                <a:srgbClr val="2C3E50"/>
              </a:solidFill>
              <a:latin typeface="STIXGeneral-Regular" charset="0"/>
            </a:endParaRPr>
          </a:p>
          <a:p>
            <a:pPr algn="ctr"/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Italic" charset="0"/>
              </a:rPr>
              <a:t>:</a:t>
            </a:r>
            <a:r>
              <a:rPr lang="ko-KR" altLang="en-US" dirty="0" smtClean="0">
                <a:solidFill>
                  <a:srgbClr val="2C3E50"/>
                </a:solidFill>
                <a:latin typeface="STIXGeneral-Italic" charset="0"/>
              </a:rPr>
              <a:t>파라미터</a:t>
            </a:r>
            <a:r>
              <a:rPr lang="ko-KR" altLang="en-US" dirty="0">
                <a:solidFill>
                  <a:srgbClr val="2C3E50"/>
                </a:solidFill>
                <a:latin typeface="STIXGeneral-Italic" charset="0"/>
              </a:rPr>
              <a:t> 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en-US" altLang="ko-KR" sz="2800" dirty="0" smtClean="0">
                <a:solidFill>
                  <a:srgbClr val="2C3E50"/>
                </a:solidFill>
                <a:latin typeface="STIXGeneral-Italic" charset="0"/>
              </a:rPr>
              <a:t>:</a:t>
            </a:r>
            <a:r>
              <a:rPr lang="ko-KR" altLang="en-US" sz="2000" dirty="0" smtClean="0">
                <a:solidFill>
                  <a:srgbClr val="2C3E50"/>
                </a:solidFill>
                <a:latin typeface="STIXGeneral-Italic" charset="0"/>
              </a:rPr>
              <a:t>학습률</a:t>
            </a:r>
            <a:endParaRPr lang="en-US" altLang="ko-KR" sz="2000" dirty="0" smtClean="0">
              <a:solidFill>
                <a:srgbClr val="2C3E50"/>
              </a:solidFill>
              <a:latin typeface="STIXGeneral-Italic" charset="0"/>
            </a:endParaRPr>
          </a:p>
          <a:p>
            <a:pPr algn="ctr"/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r>
              <a:rPr lang="en-US" altLang="ko-KR" sz="2800" dirty="0" smtClean="0">
                <a:solidFill>
                  <a:srgbClr val="2C3E50"/>
                </a:solidFill>
                <a:latin typeface="Helvetica Neue" charset="0"/>
              </a:rPr>
              <a:t>:</a:t>
            </a:r>
            <a:r>
              <a:rPr lang="ko-KR" altLang="en-US" sz="2800" dirty="0" smtClean="0">
                <a:solidFill>
                  <a:srgbClr val="2C3E50"/>
                </a:solidFill>
                <a:latin typeface="Helvetica Neue" charset="0"/>
              </a:rPr>
              <a:t> </a:t>
            </a:r>
            <a:r>
              <a:rPr lang="ko-KR" altLang="en-US" dirty="0" smtClean="0">
                <a:solidFill>
                  <a:srgbClr val="2C3E50"/>
                </a:solidFill>
                <a:latin typeface="Helvetica Neue" charset="0"/>
              </a:rPr>
              <a:t>기울기</a:t>
            </a:r>
            <a:endParaRPr lang="en-US" altLang="ko-KR" sz="2800" dirty="0">
              <a:solidFill>
                <a:srgbClr val="2C3E50"/>
              </a:solidFill>
              <a:latin typeface="STIXGeneral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Application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Classification </a:t>
            </a:r>
            <a:r>
              <a:rPr lang="en-US" altLang="ko-KR" sz="2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(CNN+DNN(FC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))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6" y="1412776"/>
            <a:ext cx="8551386" cy="46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Application </a:t>
            </a: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 Classification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6" y="1412776"/>
            <a:ext cx="8551386" cy="462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Application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Object detection (m*CNN + n*Classifier(FC))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4" y="1052736"/>
            <a:ext cx="8970590" cy="2029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43" y="3933056"/>
            <a:ext cx="7213752" cy="20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Application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Image segmentation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50" y="791044"/>
            <a:ext cx="6862260" cy="54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1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160912" y="2971106"/>
            <a:ext cx="1584176" cy="91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5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실습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Quick Start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MNIST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요리하기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(Toy problem)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0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Deep Neural Network Design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881613"/>
            <a:ext cx="7884368" cy="59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재료 연구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MNIST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dataset = 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idx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83" y="1019612"/>
            <a:ext cx="5489794" cy="26498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8" y="3933056"/>
            <a:ext cx="5284743" cy="25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재료 준비하기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data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전처리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658879" y="1642155"/>
            <a:ext cx="84326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재료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9" name="정육면체 8"/>
          <p:cNvSpPr/>
          <p:nvPr/>
        </p:nvSpPr>
        <p:spPr>
          <a:xfrm>
            <a:off x="8316546" y="4527646"/>
            <a:ext cx="576064" cy="1764334"/>
          </a:xfrm>
          <a:prstGeom prst="cube">
            <a:avLst>
              <a:gd name="adj" fmla="val 74185"/>
            </a:avLst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7761312" y="5224508"/>
            <a:ext cx="84326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n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8037956" y="4061516"/>
            <a:ext cx="84326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8049344" y="6287246"/>
            <a:ext cx="84326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10692"/>
          <a:stretch/>
        </p:blipFill>
        <p:spPr>
          <a:xfrm>
            <a:off x="232360" y="2282554"/>
            <a:ext cx="1696304" cy="1008112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461904" y="3640371"/>
            <a:ext cx="2018146" cy="56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[Tensor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(Matrix)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]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15" y="2161922"/>
            <a:ext cx="3443871" cy="1797428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702178" y="1628800"/>
            <a:ext cx="129614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Mnist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34036" y="4315796"/>
            <a:ext cx="2119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smtClean="0"/>
              <a:t>Feature(dimension</a:t>
            </a:r>
            <a:r>
              <a:rPr lang="en-US" altLang="ko-KR" sz="1600" i="1" dirty="0" smtClean="0"/>
              <a:t>)</a:t>
            </a:r>
            <a:endParaRPr lang="ko-KR" altLang="en-US" sz="16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55574"/>
              </p:ext>
            </p:extLst>
          </p:nvPr>
        </p:nvGraphicFramePr>
        <p:xfrm>
          <a:off x="3059013" y="4925517"/>
          <a:ext cx="3694187" cy="1344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151"/>
                <a:gridCol w="550509"/>
                <a:gridCol w="550509"/>
                <a:gridCol w="550509"/>
                <a:gridCol w="550509"/>
              </a:tblGrid>
              <a:tr h="336037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분류</a:t>
                      </a:r>
                      <a:endParaRPr lang="ko-KR" altLang="en-US" sz="1400" dirty="0"/>
                    </a:p>
                  </a:txBody>
                  <a:tcPr/>
                </a:tc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Training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Test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New(Unknown)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?</a:t>
                      </a:r>
                      <a:endParaRPr lang="ko-KR" alt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4" name="오른쪽 화살표[R] 13"/>
          <p:cNvSpPr/>
          <p:nvPr/>
        </p:nvSpPr>
        <p:spPr>
          <a:xfrm>
            <a:off x="3255021" y="4637485"/>
            <a:ext cx="2953047" cy="230127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8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오른쪽 화살표[R] 14"/>
          <p:cNvSpPr/>
          <p:nvPr/>
        </p:nvSpPr>
        <p:spPr>
          <a:xfrm rot="5400000">
            <a:off x="2164030" y="5556661"/>
            <a:ext cx="1246934" cy="27582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18917" y="4620693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Example</a:t>
            </a:r>
            <a:endParaRPr lang="ko-KR" altLang="en-US" sz="1600" dirty="0"/>
          </a:p>
        </p:txBody>
      </p:sp>
      <p:sp>
        <p:nvSpPr>
          <p:cNvPr id="17" name="오른쪽 화살표[R] 16"/>
          <p:cNvSpPr/>
          <p:nvPr/>
        </p:nvSpPr>
        <p:spPr>
          <a:xfrm>
            <a:off x="1968056" y="2604020"/>
            <a:ext cx="459401" cy="59891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오른쪽 화살표[R] 17"/>
          <p:cNvSpPr/>
          <p:nvPr/>
        </p:nvSpPr>
        <p:spPr>
          <a:xfrm rot="5400000">
            <a:off x="4141803" y="4051968"/>
            <a:ext cx="459401" cy="59891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" name="오른쪽 화살표[R] 18"/>
          <p:cNvSpPr/>
          <p:nvPr/>
        </p:nvSpPr>
        <p:spPr>
          <a:xfrm>
            <a:off x="7157895" y="5190846"/>
            <a:ext cx="459401" cy="598919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73044" y="2204864"/>
            <a:ext cx="206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28x28 = 784</a:t>
            </a:r>
            <a:endParaRPr lang="ko-KR" altLang="en-US" sz="1600" dirty="0"/>
          </a:p>
        </p:txBody>
      </p:sp>
      <p:sp>
        <p:nvSpPr>
          <p:cNvPr id="22" name="오른쪽 화살표[R] 21"/>
          <p:cNvSpPr/>
          <p:nvPr/>
        </p:nvSpPr>
        <p:spPr>
          <a:xfrm rot="10800000">
            <a:off x="6753199" y="5952348"/>
            <a:ext cx="1284756" cy="37533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49144" y="2492896"/>
            <a:ext cx="206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/>
              <a:t>Pixel = [0,255]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6249144" y="2780928"/>
            <a:ext cx="206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i="1" dirty="0" smtClean="0"/>
              <a:t>입력값 </a:t>
            </a:r>
            <a:r>
              <a:rPr lang="en-US" altLang="ko-KR" sz="1600" i="1" dirty="0" smtClean="0"/>
              <a:t>=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Pixel / 255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6249144" y="3234462"/>
            <a:ext cx="2067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i="1" dirty="0" smtClean="0"/>
              <a:t>총 데이터 </a:t>
            </a:r>
            <a:r>
              <a:rPr lang="en-US" altLang="ko-KR" sz="1600" i="1" dirty="0" smtClean="0"/>
              <a:t>:</a:t>
            </a:r>
            <a:r>
              <a:rPr lang="ko-KR" altLang="en-US" sz="1600" i="1" dirty="0" smtClean="0"/>
              <a:t> </a:t>
            </a:r>
            <a:r>
              <a:rPr lang="en-US" altLang="ko-KR" sz="1600" i="1" dirty="0" smtClean="0"/>
              <a:t>6</a:t>
            </a:r>
            <a:r>
              <a:rPr lang="ko-KR" altLang="en-US" sz="1600" i="1" dirty="0" smtClean="0"/>
              <a:t>만개</a:t>
            </a:r>
            <a:endParaRPr lang="ko-KR" altLang="en-US" sz="16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200472" y="733338"/>
            <a:ext cx="9279578" cy="8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딥러닝 위한 데이터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: rule of thumb = min 5,000/class, </a:t>
            </a:r>
            <a:b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</a:b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                            성능고려 시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25,000/class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8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214654" y="836712"/>
            <a:ext cx="884280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Linear Algebra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344488" y="1412776"/>
            <a:ext cx="302433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Algebra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수의 표현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373" r="7342" b="40523"/>
          <a:stretch/>
        </p:blipFill>
        <p:spPr>
          <a:xfrm>
            <a:off x="565215" y="1934786"/>
            <a:ext cx="8291951" cy="1566222"/>
          </a:xfrm>
          <a:prstGeom prst="rect">
            <a:avLst/>
          </a:prstGeom>
        </p:spPr>
      </p:pic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49192" y="3927481"/>
            <a:ext cx="9212320" cy="89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Linear : 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다항 방정식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수의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Indexing,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선형변환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회전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늘리고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 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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Matrix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표현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  <a:sym typeface="Wingdings"/>
              </a:rPr>
              <a:t> 딥러닝도 결국 방정식 풀기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 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565214" y="5733256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현대하모니 L" pitchFamily="18" charset="-127"/>
                <a:ea typeface="현대하모니 L" pitchFamily="18" charset="-127"/>
                <a:hlinkClick r:id="rId4"/>
              </a:rPr>
              <a:t>https://</a:t>
            </a:r>
            <a:r>
              <a:rPr kumimoji="1" lang="en-US" altLang="ko-KR" dirty="0" smtClean="0">
                <a:latin typeface="현대하모니 L" pitchFamily="18" charset="-127"/>
                <a:ea typeface="현대하모니 L" pitchFamily="18" charset="-127"/>
                <a:hlinkClick r:id="rId4"/>
              </a:rPr>
              <a:t>m.blog.naver.com/tlaja/220719231520</a:t>
            </a:r>
            <a:endParaRPr kumimoji="1" lang="en-US" altLang="ko-KR" dirty="0" smtClean="0">
              <a:latin typeface="현대하모니 L" pitchFamily="18" charset="-127"/>
              <a:ea typeface="현대하모니 L" pitchFamily="18" charset="-127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565214" y="4797152"/>
            <a:ext cx="8856985" cy="91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Square(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정방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Identity(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단위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Inverse(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역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det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행렬식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Transpose(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전치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</a:t>
            </a:r>
            <a:r>
              <a:rPr lang="en-US" altLang="ko-KR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diag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대각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대각합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sparse(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희소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Orthogonal(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직교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Symmetric(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대칭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</a:t>
            </a:r>
            <a:r>
              <a:rPr kumimoji="0" lang="en-US" altLang="ko-KR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Eigen</a:t>
            </a:r>
            <a:r>
              <a:rPr kumimoji="0"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kumimoji="0"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고유값</a:t>
            </a:r>
            <a:r>
              <a:rPr kumimoji="0"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kumimoji="0"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고유벡터</a:t>
            </a:r>
            <a:r>
              <a:rPr kumimoji="0"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kumimoji="0"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kumimoji="0"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Eigen </a:t>
            </a:r>
            <a:r>
              <a:rPr kumimoji="0" lang="en-US" altLang="ko-KR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decomposition,</a:t>
            </a:r>
            <a:r>
              <a:rPr kumimoji="0" lang="ko-KR" altLang="en-US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kumimoji="0" lang="en-US" altLang="ko-KR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SVD(</a:t>
            </a:r>
            <a:r>
              <a:rPr kumimoji="0" lang="ko-KR" altLang="en-US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특이값</a:t>
            </a:r>
            <a:r>
              <a:rPr kumimoji="0" lang="en-US" altLang="ko-KR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/</a:t>
            </a:r>
            <a:r>
              <a:rPr kumimoji="0" lang="ko-KR" altLang="en-US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벡터 분해</a:t>
            </a:r>
            <a:r>
              <a:rPr kumimoji="0" lang="en-US" altLang="ko-KR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Jacobian, Hessian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딥러닝 컴퓨팅 및 해 구하기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5214" y="6137655"/>
            <a:ext cx="600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http://phya.snu.ac.kr/~</a:t>
            </a:r>
            <a:r>
              <a:rPr lang="ko-KR" altLang="en-US" dirty="0" smtClean="0">
                <a:hlinkClick r:id="rId5"/>
              </a:rPr>
              <a:t>kclee/lects/lect11/lect11.htm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906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1052736"/>
            <a:ext cx="8337376" cy="5288704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Matrix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기계에게 표현력 가르치기 문제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49" y="1589746"/>
            <a:ext cx="7829697" cy="470373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4654" y="836712"/>
            <a:ext cx="8415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 smtClean="0"/>
              <a:t>직관력이 필요한 암묵지 때문에 모든 걸 표현해서 기계에게 가르쳐 줄 수 없다</a:t>
            </a:r>
            <a:r>
              <a:rPr lang="en-US" altLang="ko-KR" b="1" i="1" dirty="0" smtClean="0"/>
              <a:t>.</a:t>
            </a:r>
          </a:p>
          <a:p>
            <a:r>
              <a:rPr lang="ko-KR" altLang="en-US" b="1" i="1" dirty="0" smtClean="0"/>
              <a:t>표현력 </a:t>
            </a:r>
            <a:r>
              <a:rPr lang="en-US" altLang="ko-KR" b="1" i="1" dirty="0" smtClean="0"/>
              <a:t>=</a:t>
            </a:r>
            <a:r>
              <a:rPr lang="ko-KR" altLang="en-US" b="1" i="1" dirty="0" smtClean="0"/>
              <a:t> </a:t>
            </a:r>
            <a:r>
              <a:rPr lang="en-US" altLang="ko-KR" b="1" i="1" dirty="0" smtClean="0"/>
              <a:t>Capacity</a:t>
            </a:r>
          </a:p>
        </p:txBody>
      </p:sp>
    </p:spTree>
    <p:extLst>
      <p:ext uri="{BB962C8B-B14F-4D97-AF65-F5344CB8AC3E}">
        <p14:creationId xmlns:p14="http://schemas.microsoft.com/office/powerpoint/2010/main" val="11271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856465"/>
            <a:ext cx="8187723" cy="5467549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Matrix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2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908720"/>
            <a:ext cx="6957354" cy="5651855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Matrix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787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Matrix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Jacobian, 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Henessian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267739" y="7832035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1200" i="0" dirty="0" smtClean="0">
              <a:latin typeface="현대하모니 L" pitchFamily="18" charset="-127"/>
              <a:ea typeface="현대하모니 L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109065"/>
            <a:ext cx="6061569" cy="21602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740" y="3642521"/>
            <a:ext cx="4953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4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214654" y="980728"/>
            <a:ext cx="733063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Statistics : Data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관련 사전지식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Generalization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척도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555808" y="2110782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분포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1640632" y="2132856"/>
            <a:ext cx="5949377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Gaussian Distribution 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가우시안분포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평균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표준편차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560512" y="1412776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집합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640632" y="1472874"/>
            <a:ext cx="6250514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모집합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원소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샘플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부분집합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합집합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교집합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차집합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여집합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14654" y="2636912"/>
            <a:ext cx="733063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Probability :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불확실성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(Uncertainty)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표현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555808" y="3478934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분포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595911" y="3571267"/>
            <a:ext cx="7893593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Bernoulli(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이산분포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 Normal Distribution 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정규분포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60512" y="3046886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변수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1595911" y="3140968"/>
            <a:ext cx="4869977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Random variable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560512" y="1750742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변수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1595911" y="1822750"/>
            <a:ext cx="4869977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명목형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범주형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이산형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연속형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268" y="1916832"/>
            <a:ext cx="2050236" cy="550399"/>
          </a:xfrm>
          <a:prstGeom prst="rect">
            <a:avLst/>
          </a:prstGeom>
        </p:spPr>
      </p:pic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555808" y="3910982"/>
            <a:ext cx="1119364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정리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1595911" y="4003315"/>
            <a:ext cx="7893593" cy="361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CLT (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중심극한정리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),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베이즈 정리 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조건부 확률 정리</a:t>
            </a:r>
            <a:r>
              <a:rPr lang="en-US" altLang="ko-KR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  <a:r>
              <a:rPr lang="ko-KR" altLang="en-US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4553400"/>
            <a:ext cx="2792579" cy="20944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7290" b="657"/>
          <a:stretch/>
        </p:blipFill>
        <p:spPr>
          <a:xfrm>
            <a:off x="5917636" y="2852936"/>
            <a:ext cx="3947019" cy="74574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r="50748"/>
          <a:stretch/>
        </p:blipFill>
        <p:spPr>
          <a:xfrm>
            <a:off x="4244493" y="4797152"/>
            <a:ext cx="4442790" cy="1381440"/>
          </a:xfrm>
          <a:prstGeom prst="rect">
            <a:avLst/>
          </a:prstGeom>
        </p:spPr>
      </p:pic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1696906" y="260648"/>
            <a:ext cx="728854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해가 없다면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…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찍기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선행 대수 문제 예제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341" y="1268760"/>
            <a:ext cx="706827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선행 대수 문제 예제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44" y="980728"/>
            <a:ext cx="7020272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문제를 푸는법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0" y="773324"/>
            <a:ext cx="7344816" cy="55086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16" y="1412776"/>
            <a:ext cx="2794503" cy="2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코끼리 만지기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2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가지 방법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MLE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93" y="2414633"/>
            <a:ext cx="4443307" cy="31710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331914"/>
            <a:ext cx="4762881" cy="6795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" y="2195551"/>
            <a:ext cx="5095402" cy="180462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1" y="4416034"/>
            <a:ext cx="3743357" cy="949807"/>
          </a:xfrm>
          <a:prstGeom prst="rect">
            <a:avLst/>
          </a:prstGeom>
        </p:spPr>
      </p:pic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45547" y="713050"/>
            <a:ext cx="4134204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Frequentist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estimation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1" y="1300491"/>
            <a:ext cx="2398700" cy="757090"/>
          </a:xfrm>
          <a:prstGeom prst="rect">
            <a:avLst/>
          </a:prstGeom>
        </p:spPr>
      </p:pic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203172" y="752046"/>
            <a:ext cx="4134204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MLE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66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코끼리 만지기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2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가지 방법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사전 지식 활용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62795"/>
            <a:ext cx="7072739" cy="11399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3902955"/>
            <a:ext cx="8259972" cy="750181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60512" y="925332"/>
            <a:ext cx="1541916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Bayesian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015129" y="1006768"/>
            <a:ext cx="1541916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MAP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65319" y="1767596"/>
            <a:ext cx="1865719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Likelihood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914915" y="1742715"/>
            <a:ext cx="1865719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Prior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920552" y="1772816"/>
            <a:ext cx="1865719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Posterior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3493" y="911217"/>
            <a:ext cx="2850571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Degree of belief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5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코끼리 만지기 방법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범위 한정 최적화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412602"/>
            <a:ext cx="6606611" cy="30245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96" y="2648111"/>
            <a:ext cx="6912768" cy="5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5640"/>
            <a:ext cx="9181653" cy="56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왜 선형대수가 필요한가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654" y="1331476"/>
            <a:ext cx="9346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-</a:t>
            </a:r>
            <a:r>
              <a:rPr lang="ko-KR" altLang="en-US" b="1" i="1" dirty="0" smtClean="0"/>
              <a:t> 표현을 효과적으로 잘하기 위해서는 </a:t>
            </a:r>
            <a:r>
              <a:rPr lang="ko-KR" altLang="en-US" b="1" i="1" dirty="0" smtClean="0"/>
              <a:t>여러 방향으로 돌려가면서 </a:t>
            </a:r>
            <a:r>
              <a:rPr lang="en-US" altLang="ko-KR" b="1" i="1" dirty="0" smtClean="0"/>
              <a:t>(Affine) </a:t>
            </a:r>
            <a:r>
              <a:rPr lang="ko-KR" altLang="en-US" b="1" i="1" dirty="0" smtClean="0"/>
              <a:t>관점</a:t>
            </a:r>
            <a:r>
              <a:rPr lang="en-US" altLang="ko-KR" b="1" i="1" dirty="0" smtClean="0"/>
              <a:t>(</a:t>
            </a:r>
            <a:r>
              <a:rPr lang="ko-KR" altLang="en-US" b="1" i="1" dirty="0" smtClean="0"/>
              <a:t>축</a:t>
            </a:r>
            <a:r>
              <a:rPr lang="en-US" altLang="ko-KR" b="1" i="1" dirty="0" smtClean="0"/>
              <a:t>)</a:t>
            </a:r>
            <a:r>
              <a:rPr lang="ko-KR" altLang="en-US" b="1" i="1" dirty="0" smtClean="0"/>
              <a:t>을 </a:t>
            </a:r>
            <a:r>
              <a:rPr lang="en-US" altLang="ko-KR" b="1" i="1" dirty="0" smtClean="0"/>
              <a:t/>
            </a:r>
            <a:br>
              <a:rPr lang="en-US" altLang="ko-KR" b="1" i="1" dirty="0" smtClean="0"/>
            </a:br>
            <a:r>
              <a:rPr lang="en-US" altLang="ko-KR" b="1" i="1" dirty="0" smtClean="0"/>
              <a:t>  </a:t>
            </a:r>
            <a:r>
              <a:rPr lang="ko-KR" altLang="en-US" b="1" i="1" dirty="0" smtClean="0"/>
              <a:t>잘 선택해야 한다</a:t>
            </a:r>
            <a:r>
              <a:rPr lang="en-US" altLang="ko-KR" b="1" i="1" dirty="0" smtClean="0"/>
              <a:t>.</a:t>
            </a:r>
            <a:endParaRPr lang="en-US" altLang="ko-KR" b="1" i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16496" y="5651956"/>
            <a:ext cx="373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- </a:t>
            </a:r>
            <a:r>
              <a:rPr lang="ko-KR" altLang="en-US" b="1" i="1" dirty="0" smtClean="0"/>
              <a:t>행렬연산속도 </a:t>
            </a:r>
            <a:r>
              <a:rPr lang="en-US" altLang="ko-KR" b="1" i="1" dirty="0" smtClean="0"/>
              <a:t>&gt;&gt;&gt;</a:t>
            </a:r>
            <a:r>
              <a:rPr lang="ko-KR" altLang="en-US" b="1" i="1" dirty="0" smtClean="0"/>
              <a:t> </a:t>
            </a:r>
            <a:r>
              <a:rPr lang="en-US" altLang="ko-KR" b="1" i="1" dirty="0" smtClean="0"/>
              <a:t>data frame</a:t>
            </a:r>
            <a:endParaRPr lang="en-US" altLang="ko-KR" b="1" i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00472" y="971436"/>
            <a:ext cx="8415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 smtClean="0"/>
              <a:t>사람과 컴퓨터 모두에게 문제에 대한 </a:t>
            </a:r>
            <a:r>
              <a:rPr lang="en-US" altLang="ko-KR" b="1" i="1" dirty="0" smtClean="0"/>
              <a:t>Geometric perception </a:t>
            </a:r>
            <a:r>
              <a:rPr lang="ko-KR" altLang="en-US" b="1" i="1" dirty="0" smtClean="0"/>
              <a:t>제공 </a:t>
            </a:r>
            <a:endParaRPr lang="en-US" altLang="ko-KR" b="1" i="1" dirty="0" smtClean="0"/>
          </a:p>
        </p:txBody>
      </p:sp>
      <p:grpSp>
        <p:nvGrpSpPr>
          <p:cNvPr id="21" name="그룹 20"/>
          <p:cNvGrpSpPr/>
          <p:nvPr/>
        </p:nvGrpSpPr>
        <p:grpSpPr>
          <a:xfrm rot="5400000" flipH="1">
            <a:off x="1420136" y="2775385"/>
            <a:ext cx="2304256" cy="1317529"/>
            <a:chOff x="560512" y="2182909"/>
            <a:chExt cx="2304256" cy="1317529"/>
          </a:xfrm>
        </p:grpSpPr>
        <p:cxnSp>
          <p:nvCxnSpPr>
            <p:cNvPr id="7" name="직선 화살표 연결선 6"/>
            <p:cNvCxnSpPr/>
            <p:nvPr/>
          </p:nvCxnSpPr>
          <p:spPr>
            <a:xfrm flipV="1">
              <a:off x="632520" y="2182909"/>
              <a:ext cx="1512168" cy="12754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60512" y="3500438"/>
              <a:ext cx="2304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2144688" y="2182909"/>
              <a:ext cx="0" cy="127543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32520" y="3500438"/>
              <a:ext cx="15121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2520" y="3302351"/>
            <a:ext cx="982538" cy="98253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936949" y="3608953"/>
            <a:ext cx="1367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smtClean="0"/>
              <a:t>백터 내적</a:t>
            </a:r>
            <a:endParaRPr lang="en-US" altLang="ko-KR" b="1" i="1" dirty="0" smtClean="0"/>
          </a:p>
        </p:txBody>
      </p:sp>
      <p:sp>
        <p:nvSpPr>
          <p:cNvPr id="25" name="직사각형 24"/>
          <p:cNvSpPr/>
          <p:nvPr/>
        </p:nvSpPr>
        <p:spPr>
          <a:xfrm>
            <a:off x="5817096" y="2210014"/>
            <a:ext cx="3095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 smtClean="0"/>
              <a:t>행렬곱 </a:t>
            </a:r>
            <a:r>
              <a:rPr lang="en-US" altLang="ko-KR" b="1" i="1" dirty="0" smtClean="0"/>
              <a:t>=</a:t>
            </a:r>
            <a:r>
              <a:rPr lang="ko-KR" altLang="en-US" b="1" i="1" dirty="0" smtClean="0"/>
              <a:t> </a:t>
            </a:r>
            <a:r>
              <a:rPr lang="en-US" altLang="ko-KR" b="1" i="1" dirty="0" smtClean="0"/>
              <a:t>Transformation</a:t>
            </a:r>
            <a:endParaRPr lang="en-US" altLang="ko-KR" b="1" i="1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5817096" y="2652035"/>
            <a:ext cx="3095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smtClean="0"/>
              <a:t>2d </a:t>
            </a:r>
            <a:r>
              <a:rPr lang="ko-KR" altLang="en-US" b="1" i="1" dirty="0" smtClean="0"/>
              <a:t>행렬곱</a:t>
            </a:r>
            <a:endParaRPr lang="en-US" altLang="ko-KR" b="1" i="1" dirty="0" smtClean="0"/>
          </a:p>
        </p:txBody>
      </p:sp>
      <p:grpSp>
        <p:nvGrpSpPr>
          <p:cNvPr id="27" name="그룹 26"/>
          <p:cNvGrpSpPr/>
          <p:nvPr/>
        </p:nvGrpSpPr>
        <p:grpSpPr>
          <a:xfrm rot="5400000" flipH="1">
            <a:off x="6402872" y="3648728"/>
            <a:ext cx="1264787" cy="659112"/>
            <a:chOff x="560512" y="2182909"/>
            <a:chExt cx="2304256" cy="1317529"/>
          </a:xfrm>
        </p:grpSpPr>
        <p:cxnSp>
          <p:nvCxnSpPr>
            <p:cNvPr id="28" name="직선 화살표 연결선 27"/>
            <p:cNvCxnSpPr/>
            <p:nvPr/>
          </p:nvCxnSpPr>
          <p:spPr>
            <a:xfrm flipV="1">
              <a:off x="632520" y="2182909"/>
              <a:ext cx="1512168" cy="127543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560512" y="3500438"/>
              <a:ext cx="23042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2144688" y="2182909"/>
              <a:ext cx="0" cy="1275435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632520" y="3500438"/>
              <a:ext cx="15121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직선 화살표 연결선 31"/>
          <p:cNvCxnSpPr/>
          <p:nvPr/>
        </p:nvCxnSpPr>
        <p:spPr>
          <a:xfrm flipV="1">
            <a:off x="6726766" y="3793620"/>
            <a:ext cx="1052843" cy="777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364822" y="3793619"/>
            <a:ext cx="171961" cy="1846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6705709" y="3978284"/>
            <a:ext cx="831074" cy="592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3722" y="3777069"/>
            <a:ext cx="669130" cy="66913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62341" flipH="1">
            <a:off x="7255999" y="4209293"/>
            <a:ext cx="669130" cy="6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머신러닝 방법론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09" y="777289"/>
            <a:ext cx="7644341" cy="573325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08784" y="1052736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i="1" smtClean="0"/>
              <a:t>목적을 </a:t>
            </a:r>
            <a:r>
              <a:rPr lang="ko-KR" altLang="en-US" i="1" dirty="0" smtClean="0"/>
              <a:t>가지고 데이터 준비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850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머신러닝 방법론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44" y="836712"/>
            <a:ext cx="7680853" cy="57606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48944" y="1115452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/>
              <a:t>Cost </a:t>
            </a:r>
            <a:r>
              <a:rPr lang="ko-KR" altLang="en-US" i="1" dirty="0" smtClean="0"/>
              <a:t>함수 정의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378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77051"/>
            <a:ext cx="9181653" cy="56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머신러닝 방법법론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863334"/>
            <a:ext cx="7632848" cy="57246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89624" y="1126485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/>
              <a:t>Cost </a:t>
            </a:r>
            <a:r>
              <a:rPr lang="ko-KR" altLang="en-US" i="1" dirty="0" smtClean="0"/>
              <a:t>최소화 하고 </a:t>
            </a:r>
            <a:r>
              <a:rPr lang="en-US" altLang="ko-KR" i="1" dirty="0" smtClean="0"/>
              <a:t>Generalization </a:t>
            </a:r>
            <a:r>
              <a:rPr lang="ko-KR" altLang="en-US" i="1" dirty="0" smtClean="0"/>
              <a:t>할 수 있는 </a:t>
            </a:r>
            <a:r>
              <a:rPr lang="en-US" altLang="ko-KR" i="1" dirty="0" smtClean="0"/>
              <a:t>Optimization </a:t>
            </a:r>
            <a:r>
              <a:rPr lang="ko-KR" altLang="en-US" i="1" dirty="0" smtClean="0"/>
              <a:t>방법 정의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7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비선형 문제는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?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구부리기 필요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5142" r="3787" b="14489"/>
          <a:stretch/>
        </p:blipFill>
        <p:spPr>
          <a:xfrm>
            <a:off x="848544" y="1628800"/>
            <a:ext cx="7147644" cy="33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712640" y="238574"/>
            <a:ext cx="6986927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늘리고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붙이고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자르고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돌리고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섞고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4512" t="23291" r="33788"/>
          <a:stretch/>
        </p:blipFill>
        <p:spPr>
          <a:xfrm>
            <a:off x="5529064" y="1340768"/>
            <a:ext cx="4104456" cy="4584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2348880"/>
            <a:ext cx="4592881" cy="31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712640" y="238574"/>
            <a:ext cx="6986927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늘리고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붙이고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자르고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돌리고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섞고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64" y="810916"/>
            <a:ext cx="5534890" cy="27393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3429000"/>
            <a:ext cx="4104456" cy="32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수학 언어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712640" y="238574"/>
            <a:ext cx="6986927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늘리고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붙이고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자르고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돌리고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구부리고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섞고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296816" y="1772816"/>
            <a:ext cx="3024336" cy="91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ko-KR" altLang="en-US" sz="5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표현 실습</a:t>
            </a:r>
            <a:endParaRPr lang="ko-KR" altLang="en-US" sz="4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17113" y="3059668"/>
            <a:ext cx="3671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</a:t>
            </a:r>
            <a:r>
              <a:rPr lang="ko-KR" altLang="en-US">
                <a:hlinkClick r:id="rId3"/>
              </a:rPr>
              <a:t>playground.tensorflow.org</a:t>
            </a:r>
            <a:r>
              <a:rPr lang="ko-KR" altLang="en-US" smtClean="0">
                <a:hlinkClick r:id="rId3"/>
              </a:rPr>
              <a:t>/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737503" y="3725570"/>
            <a:ext cx="7067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http://</a:t>
            </a:r>
            <a:r>
              <a:rPr lang="ko-KR" altLang="en-US" dirty="0" smtClean="0">
                <a:hlinkClick r:id="rId4"/>
              </a:rPr>
              <a:t>cs.stanford.edu/people/karpathy/convnetjs/index.html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780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Knowledge bases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2520" y="1844824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elvetica" charset="0"/>
              </a:rPr>
              <a:t>Sentence = </a:t>
            </a:r>
            <a:r>
              <a:rPr lang="en-US" altLang="ko-KR" u="sng" dirty="0" smtClean="0">
                <a:latin typeface="Helvetica" charset="0"/>
              </a:rPr>
              <a:t>Semantics</a:t>
            </a:r>
            <a:r>
              <a:rPr lang="en-US" altLang="ko-KR" dirty="0" smtClean="0">
                <a:latin typeface="Helvetica" charset="0"/>
              </a:rPr>
              <a:t> + Syntax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97216" y="24208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Helvetica" charset="0"/>
              </a:rPr>
              <a:t>Ontology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32520" y="24301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Helvetica" charset="0"/>
              </a:rPr>
              <a:t>(subject, verb, object)</a:t>
            </a:r>
            <a:endParaRPr lang="en-US" altLang="ko-KR">
              <a:effectLst/>
              <a:latin typeface="Helvetica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4676" y="2430180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elvetica" charset="0"/>
              </a:rPr>
              <a:t>(</a:t>
            </a:r>
            <a:r>
              <a:rPr lang="en-US" altLang="ko-KR" dirty="0" err="1">
                <a:latin typeface="Helvetica" charset="0"/>
              </a:rPr>
              <a:t>entity</a:t>
            </a:r>
            <a:r>
              <a:rPr lang="en-US" altLang="ko-KR" baseline="-25000" dirty="0" err="1">
                <a:latin typeface="Helvetica" charset="0"/>
              </a:rPr>
              <a:t>i</a:t>
            </a:r>
            <a:r>
              <a:rPr lang="en-US" altLang="ko-KR" dirty="0">
                <a:latin typeface="Helvetica" charset="0"/>
              </a:rPr>
              <a:t>, </a:t>
            </a:r>
            <a:r>
              <a:rPr lang="en-US" altLang="ko-KR" dirty="0" err="1">
                <a:latin typeface="Helvetica" charset="0"/>
              </a:rPr>
              <a:t>relation</a:t>
            </a:r>
            <a:r>
              <a:rPr lang="en-US" altLang="ko-KR" baseline="-25000" dirty="0" err="1">
                <a:latin typeface="Helvetica" charset="0"/>
              </a:rPr>
              <a:t>j</a:t>
            </a:r>
            <a:r>
              <a:rPr lang="en-US" altLang="ko-KR" dirty="0">
                <a:latin typeface="Helvetica" charset="0"/>
              </a:rPr>
              <a:t>, </a:t>
            </a:r>
            <a:r>
              <a:rPr lang="en-US" altLang="ko-KR" dirty="0" err="1">
                <a:latin typeface="Helvetica" charset="0"/>
              </a:rPr>
              <a:t>entity</a:t>
            </a:r>
            <a:r>
              <a:rPr lang="en-US" altLang="ko-KR" baseline="-25000" dirty="0" err="1">
                <a:latin typeface="Helvetica" charset="0"/>
              </a:rPr>
              <a:t>k</a:t>
            </a:r>
            <a:r>
              <a:rPr lang="en-US" altLang="ko-KR" dirty="0">
                <a:latin typeface="Helvetica" charset="0"/>
              </a:rPr>
              <a:t>).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3152800" y="2438316"/>
            <a:ext cx="288032" cy="36119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9" name="오른쪽 화살표[R] 78"/>
          <p:cNvSpPr/>
          <p:nvPr/>
        </p:nvSpPr>
        <p:spPr>
          <a:xfrm>
            <a:off x="6350867" y="2438316"/>
            <a:ext cx="288032" cy="36119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42611" y="3429000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elvetica" charset="0"/>
              </a:rPr>
              <a:t>(</a:t>
            </a:r>
            <a:r>
              <a:rPr lang="en-US" altLang="ko-KR" dirty="0" err="1">
                <a:latin typeface="Helvetica" charset="0"/>
              </a:rPr>
              <a:t>entity</a:t>
            </a:r>
            <a:r>
              <a:rPr lang="en-US" altLang="ko-KR" baseline="-25000" dirty="0" err="1">
                <a:latin typeface="Helvetica" charset="0"/>
              </a:rPr>
              <a:t>i</a:t>
            </a:r>
            <a:r>
              <a:rPr lang="en-US" altLang="ko-KR" dirty="0">
                <a:latin typeface="Helvetica" charset="0"/>
              </a:rPr>
              <a:t>, attribute </a:t>
            </a:r>
            <a:r>
              <a:rPr lang="en-US" altLang="ko-KR" baseline="-25000" dirty="0">
                <a:latin typeface="Helvetica" charset="0"/>
              </a:rPr>
              <a:t>j</a:t>
            </a:r>
            <a:r>
              <a:rPr lang="en-US" altLang="ko-KR" dirty="0">
                <a:latin typeface="Helvetica" charset="0"/>
              </a:rPr>
              <a:t>)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05156" y="345432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elvetica" charset="0"/>
              </a:rPr>
              <a:t>코나 챗봇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290445" y="345432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Helvetica" charset="0"/>
              </a:rPr>
              <a:t>의도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784309" y="292494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 smtClean="0">
                <a:latin typeface="Helvetica" charset="0"/>
              </a:rPr>
              <a:t>Semantic</a:t>
            </a:r>
            <a:r>
              <a:rPr lang="ko-KR" altLang="en-US" u="sng" dirty="0" smtClean="0">
                <a:latin typeface="Helvetica" charset="0"/>
              </a:rPr>
              <a:t> </a:t>
            </a:r>
            <a:r>
              <a:rPr lang="en-US" altLang="ko-KR" u="sng" dirty="0" smtClean="0">
                <a:latin typeface="Helvetica" charset="0"/>
              </a:rPr>
              <a:t>Knowledge</a:t>
            </a:r>
            <a:endParaRPr lang="ko-KR" altLang="en-US" dirty="0"/>
          </a:p>
        </p:txBody>
      </p:sp>
      <p:sp>
        <p:nvSpPr>
          <p:cNvPr id="82" name="오른쪽 화살표[R] 81"/>
          <p:cNvSpPr/>
          <p:nvPr/>
        </p:nvSpPr>
        <p:spPr>
          <a:xfrm>
            <a:off x="3152800" y="3462459"/>
            <a:ext cx="288032" cy="36119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2520" y="961654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commonsense knowledge</a:t>
            </a:r>
            <a:r>
              <a:rPr lang="en-US" altLang="ko-KR" dirty="0" smtClean="0">
                <a:latin typeface="Helvetica" charset="0"/>
              </a:rPr>
              <a:t> or </a:t>
            </a:r>
            <a:r>
              <a:rPr lang="en-US" altLang="ko-KR" dirty="0"/>
              <a:t>expert </a:t>
            </a:r>
            <a:r>
              <a:rPr lang="en-US" altLang="ko-KR" dirty="0" smtClean="0"/>
              <a:t>knowledge (domain knowledge)</a:t>
            </a:r>
            <a:r>
              <a:rPr lang="ko-KR" altLang="en-US" dirty="0" smtClean="0"/>
              <a:t>에 대한 </a:t>
            </a:r>
            <a:endParaRPr lang="en-US" altLang="ko-KR" dirty="0" smtClean="0"/>
          </a:p>
          <a:p>
            <a:r>
              <a:rPr lang="en-US" altLang="ko-KR" dirty="0" smtClean="0"/>
              <a:t>Database </a:t>
            </a:r>
            <a:r>
              <a:rPr lang="ko-KR" altLang="en-US" dirty="0" smtClean="0"/>
              <a:t>기반 추론</a:t>
            </a:r>
            <a:r>
              <a:rPr lang="en-US" altLang="ko-KR" dirty="0" smtClean="0"/>
              <a:t>(reasoning) /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(1980</a:t>
            </a:r>
            <a:r>
              <a:rPr lang="ko-KR" altLang="en-US" dirty="0" smtClean="0"/>
              <a:t>년대 성행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84" name="오른쪽 화살표[R] 83"/>
          <p:cNvSpPr/>
          <p:nvPr/>
        </p:nvSpPr>
        <p:spPr>
          <a:xfrm>
            <a:off x="1930405" y="3454323"/>
            <a:ext cx="288032" cy="36119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5156" y="408551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latin typeface="Helvetica" charset="0"/>
              </a:rPr>
              <a:t>Cyc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86" name="오른쪽 화살표[R] 85"/>
          <p:cNvSpPr/>
          <p:nvPr/>
        </p:nvSpPr>
        <p:spPr>
          <a:xfrm>
            <a:off x="1208584" y="4077072"/>
            <a:ext cx="288032" cy="361196"/>
          </a:xfrm>
          <a:prstGeom prst="rightArrow">
            <a:avLst/>
          </a:prstGeom>
          <a:solidFill>
            <a:schemeClr val="bg1"/>
          </a:solidFill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640632" y="4482986"/>
            <a:ext cx="82653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Helvetica" charset="0"/>
              </a:rPr>
              <a:t>(1992) Fred shaving</a:t>
            </a:r>
            <a:r>
              <a:rPr lang="ko-KR" altLang="en-US" dirty="0" smtClean="0">
                <a:latin typeface="Helvetica" charset="0"/>
              </a:rPr>
              <a:t>이라는 이름의 사람을 </a:t>
            </a:r>
            <a:r>
              <a:rPr lang="en-US" altLang="ko-KR" dirty="0" smtClean="0">
                <a:latin typeface="Helvetica" charset="0"/>
              </a:rPr>
              <a:t>shaving</a:t>
            </a:r>
            <a:r>
              <a:rPr lang="ko-KR" altLang="en-US" dirty="0" smtClean="0">
                <a:latin typeface="Helvetica" charset="0"/>
              </a:rPr>
              <a:t>이라는 기계속성</a:t>
            </a:r>
            <a:r>
              <a:rPr lang="en-US" altLang="ko-KR" dirty="0">
                <a:latin typeface="Helvetica" charset="0"/>
              </a:rPr>
              <a:t> </a:t>
            </a:r>
            <a:r>
              <a:rPr lang="ko-KR" altLang="en-US" dirty="0" smtClean="0">
                <a:effectLst/>
                <a:latin typeface="Helvetica" charset="0"/>
              </a:rPr>
              <a:t>때문에 </a:t>
            </a:r>
            <a:endParaRPr lang="en-US" altLang="ko-KR" dirty="0" smtClean="0">
              <a:effectLst/>
              <a:latin typeface="Helvetica" charset="0"/>
            </a:endParaRPr>
          </a:p>
          <a:p>
            <a:r>
              <a:rPr lang="en-US" altLang="ko-KR" dirty="0">
                <a:latin typeface="Helvetica" charset="0"/>
              </a:rPr>
              <a:t> </a:t>
            </a:r>
            <a:r>
              <a:rPr lang="en-US" altLang="ko-KR" dirty="0" smtClean="0">
                <a:latin typeface="Helvetica" charset="0"/>
              </a:rPr>
              <a:t>          </a:t>
            </a:r>
            <a:r>
              <a:rPr lang="ko-KR" altLang="en-US" dirty="0" smtClean="0">
                <a:latin typeface="Helvetica" charset="0"/>
              </a:rPr>
              <a:t>아침에 면도기를 들고 있는 </a:t>
            </a:r>
            <a:r>
              <a:rPr lang="en-US" altLang="ko-KR" dirty="0" smtClean="0">
                <a:latin typeface="Helvetica" charset="0"/>
              </a:rPr>
              <a:t>Fred</a:t>
            </a:r>
            <a:r>
              <a:rPr lang="ko-KR" altLang="en-US" dirty="0" smtClean="0">
                <a:latin typeface="Helvetica" charset="0"/>
              </a:rPr>
              <a:t>의 이야기를 이해하지</a:t>
            </a:r>
            <a:r>
              <a:rPr lang="ko-KR" altLang="en-US" dirty="0" smtClean="0">
                <a:effectLst/>
                <a:latin typeface="Helvetica" charset="0"/>
              </a:rPr>
              <a:t> 못함</a:t>
            </a:r>
            <a:endParaRPr lang="en-US" altLang="ko-KR" dirty="0" smtClean="0">
              <a:effectLst/>
              <a:latin typeface="Helvetica" charset="0"/>
            </a:endParaRPr>
          </a:p>
          <a:p>
            <a:r>
              <a:rPr lang="en-US" altLang="ko-KR" dirty="0">
                <a:latin typeface="Helvetica" charset="0"/>
              </a:rPr>
              <a:t> </a:t>
            </a:r>
            <a:r>
              <a:rPr lang="en-US" altLang="ko-KR" dirty="0" smtClean="0">
                <a:latin typeface="Helvetica" charset="0"/>
              </a:rPr>
              <a:t>          </a:t>
            </a:r>
            <a:r>
              <a:rPr lang="en-US" altLang="ko-KR" dirty="0" smtClean="0">
                <a:effectLst/>
                <a:latin typeface="Helvetica" charset="0"/>
              </a:rPr>
              <a:t>(Fred, is </a:t>
            </a:r>
            <a:r>
              <a:rPr lang="en-US" altLang="ko-KR" dirty="0" smtClean="0">
                <a:latin typeface="Helvetica" charset="0"/>
              </a:rPr>
              <a:t>a</a:t>
            </a:r>
            <a:r>
              <a:rPr lang="en-US" altLang="ko-KR" dirty="0" smtClean="0">
                <a:effectLst/>
                <a:latin typeface="Helvetica" charset="0"/>
              </a:rPr>
              <a:t>, </a:t>
            </a:r>
            <a:r>
              <a:rPr lang="ko-KR" altLang="en-US" dirty="0" smtClean="0">
                <a:effectLst/>
                <a:latin typeface="Helvetica" charset="0"/>
              </a:rPr>
              <a:t>사람</a:t>
            </a:r>
            <a:r>
              <a:rPr lang="en-US" altLang="ko-KR" dirty="0" smtClean="0">
                <a:effectLst/>
                <a:latin typeface="Helvetica" charset="0"/>
              </a:rPr>
              <a:t>)</a:t>
            </a:r>
            <a:r>
              <a:rPr lang="ko-KR" altLang="en-US" dirty="0" smtClean="0">
                <a:effectLst/>
                <a:latin typeface="Helvetica" charset="0"/>
              </a:rPr>
              <a:t> </a:t>
            </a:r>
            <a:r>
              <a:rPr lang="en-US" altLang="ko-KR" dirty="0" smtClean="0">
                <a:effectLst/>
                <a:latin typeface="Helvetica" charset="0"/>
              </a:rPr>
              <a:t>(</a:t>
            </a:r>
            <a:r>
              <a:rPr lang="en-US" altLang="ko-KR" dirty="0" smtClean="0">
                <a:latin typeface="Helvetica" charset="0"/>
              </a:rPr>
              <a:t>shaving, </a:t>
            </a:r>
            <a:r>
              <a:rPr lang="ko-KR" altLang="en-US" dirty="0" smtClean="0">
                <a:latin typeface="Helvetica" charset="0"/>
              </a:rPr>
              <a:t>속함</a:t>
            </a:r>
            <a:r>
              <a:rPr lang="en-US" altLang="ko-KR" dirty="0" smtClean="0">
                <a:latin typeface="Helvetica" charset="0"/>
              </a:rPr>
              <a:t>, </a:t>
            </a:r>
            <a:r>
              <a:rPr lang="ko-KR" altLang="en-US" dirty="0" smtClean="0">
                <a:effectLst/>
                <a:latin typeface="Helvetica" charset="0"/>
              </a:rPr>
              <a:t>전기면도기</a:t>
            </a:r>
            <a:r>
              <a:rPr lang="en-US" altLang="ko-KR" dirty="0" smtClean="0">
                <a:effectLst/>
                <a:latin typeface="Helvetica" charset="0"/>
              </a:rPr>
              <a:t>) (</a:t>
            </a:r>
            <a:r>
              <a:rPr lang="ko-KR" altLang="en-US" dirty="0" smtClean="0">
                <a:latin typeface="Helvetica" charset="0"/>
              </a:rPr>
              <a:t>전기면도기</a:t>
            </a:r>
            <a:r>
              <a:rPr lang="en-US" altLang="ko-KR" dirty="0" smtClean="0">
                <a:latin typeface="Helvetica" charset="0"/>
              </a:rPr>
              <a:t>,</a:t>
            </a:r>
            <a:r>
              <a:rPr lang="ko-KR" altLang="en-US" dirty="0" smtClean="0">
                <a:latin typeface="Helvetica" charset="0"/>
              </a:rPr>
              <a:t> </a:t>
            </a:r>
            <a:r>
              <a:rPr lang="en-US" altLang="ko-KR" dirty="0" smtClean="0">
                <a:latin typeface="Helvetica" charset="0"/>
              </a:rPr>
              <a:t>is a, </a:t>
            </a:r>
            <a:r>
              <a:rPr lang="ko-KR" altLang="en-US" dirty="0" smtClean="0">
                <a:latin typeface="Helvetica" charset="0"/>
              </a:rPr>
              <a:t>기계</a:t>
            </a:r>
            <a:r>
              <a:rPr lang="en-US" altLang="ko-KR" dirty="0" smtClean="0">
                <a:latin typeface="Helvetica" charset="0"/>
              </a:rPr>
              <a:t>)</a:t>
            </a:r>
            <a:r>
              <a:rPr lang="ko-KR" altLang="en-US" dirty="0" smtClean="0">
                <a:latin typeface="Helvetica" charset="0"/>
              </a:rPr>
              <a:t> </a:t>
            </a:r>
            <a:endParaRPr lang="en-US" altLang="ko-KR" dirty="0" smtClean="0">
              <a:latin typeface="Helvetica" charset="0"/>
            </a:endParaRPr>
          </a:p>
          <a:p>
            <a:r>
              <a:rPr lang="en-US" altLang="ko-KR" dirty="0" smtClean="0">
                <a:latin typeface="Helvetica" charset="0"/>
              </a:rPr>
              <a:t>           (Fred = ?)</a:t>
            </a:r>
          </a:p>
          <a:p>
            <a:r>
              <a:rPr lang="en-US" altLang="ko-KR" dirty="0" smtClean="0">
                <a:latin typeface="Helvetica" charset="0"/>
              </a:rPr>
              <a:t>(2015)</a:t>
            </a:r>
            <a:r>
              <a:rPr lang="ko-KR" altLang="en-US" dirty="0" smtClean="0">
                <a:latin typeface="Helvetica" charset="0"/>
              </a:rPr>
              <a:t> 엄청 많은 데이터를 가지고 작업한 것 대비 실적이 없는 실패작 </a:t>
            </a:r>
            <a:r>
              <a:rPr lang="en-US" altLang="ko-KR" dirty="0" smtClean="0">
                <a:latin typeface="Helvetica" charset="0"/>
              </a:rPr>
              <a:t/>
            </a:r>
            <a:br>
              <a:rPr lang="en-US" altLang="ko-KR" dirty="0" smtClean="0">
                <a:latin typeface="Helvetica" charset="0"/>
              </a:rPr>
            </a:br>
            <a:r>
              <a:rPr lang="ko-KR" altLang="en-US" dirty="0" smtClean="0">
                <a:latin typeface="Helvetica" charset="0"/>
              </a:rPr>
              <a:t>           </a:t>
            </a:r>
            <a:r>
              <a:rPr lang="en-US" altLang="ko-KR" dirty="0" smtClean="0">
                <a:latin typeface="Helvetica" charset="0"/>
              </a:rPr>
              <a:t>-</a:t>
            </a:r>
            <a:r>
              <a:rPr lang="ko-KR" altLang="en-US" dirty="0" smtClean="0">
                <a:latin typeface="Helvetica" charset="0"/>
              </a:rPr>
              <a:t> </a:t>
            </a:r>
            <a:r>
              <a:rPr lang="en-US" altLang="ko-KR" dirty="0"/>
              <a:t>Machine-learning scientist Pedro Domingos </a:t>
            </a:r>
            <a:endParaRPr lang="en-US" altLang="ko-KR" dirty="0">
              <a:effectLst/>
              <a:latin typeface="Helvetica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30853" y="4077072"/>
            <a:ext cx="7786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22222"/>
                </a:solidFill>
                <a:latin typeface="Arial" charset="0"/>
              </a:rPr>
              <a:t>(1986),</a:t>
            </a:r>
            <a:r>
              <a:rPr lang="en-US" altLang="ko-KR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altLang="ko-KR" dirty="0" smtClean="0">
                <a:solidFill>
                  <a:srgbClr val="222222"/>
                </a:solidFill>
                <a:latin typeface="Arial" charset="0"/>
              </a:rPr>
              <a:t>250,000 </a:t>
            </a:r>
            <a:r>
              <a:rPr lang="en-US" altLang="ko-KR" dirty="0">
                <a:solidFill>
                  <a:srgbClr val="222222"/>
                </a:solidFill>
                <a:latin typeface="Arial" charset="0"/>
              </a:rPr>
              <a:t>rules </a:t>
            </a:r>
            <a:r>
              <a:rPr lang="en-US" altLang="ko-KR" dirty="0" smtClean="0">
                <a:solidFill>
                  <a:srgbClr val="222222"/>
                </a:solidFill>
                <a:latin typeface="Arial" charset="0"/>
              </a:rPr>
              <a:t> + 350</a:t>
            </a:r>
            <a:r>
              <a:rPr lang="en-US" altLang="ko-KR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altLang="ko-KR" dirty="0">
                <a:solidFill>
                  <a:srgbClr val="0B0080"/>
                </a:solidFill>
                <a:latin typeface="Arial" charset="0"/>
              </a:rPr>
              <a:t>man-years</a:t>
            </a:r>
            <a:r>
              <a:rPr lang="en-US" altLang="ko-KR" dirty="0">
                <a:solidFill>
                  <a:srgbClr val="222222"/>
                </a:solidFill>
                <a:latin typeface="Arial" charset="0"/>
              </a:rPr>
              <a:t> of effort.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37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딥러닝 표현법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hidden layer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34" y="1539767"/>
            <a:ext cx="4208296" cy="33153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28" y="1834639"/>
            <a:ext cx="4032448" cy="30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Generali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836712"/>
            <a:ext cx="7092280" cy="53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신경망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" y="1916832"/>
            <a:ext cx="4219267" cy="25922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60" y="1808335"/>
            <a:ext cx="4536504" cy="27121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92960" y="1894925"/>
            <a:ext cx="3051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>
                <a:solidFill>
                  <a:srgbClr val="2C3E50"/>
                </a:solidFill>
                <a:latin typeface="STIXGeneral-Regular" charset="0"/>
              </a:rPr>
              <a:t>=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−</a:t>
            </a:r>
            <a:r>
              <a:rPr lang="mr-IN" altLang="ko-KR" sz="2800" dirty="0" err="1">
                <a:solidFill>
                  <a:srgbClr val="2C3E50"/>
                </a:solidFill>
                <a:latin typeface="STIXGeneral-Italic" charset="0"/>
              </a:rPr>
              <a:t>η</a:t>
            </a:r>
            <a:r>
              <a:rPr lang="mr-IN" altLang="ko-KR" sz="2800" dirty="0" err="1">
                <a:solidFill>
                  <a:srgbClr val="2C3E50"/>
                </a:solidFill>
                <a:latin typeface="STIXGeneral-Regular" charset="0"/>
              </a:rPr>
              <a:t>∇</a:t>
            </a:r>
            <a:r>
              <a:rPr lang="mr-IN" altLang="ko-KR" sz="2800" baseline="-250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J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(</a:t>
            </a:r>
            <a:r>
              <a:rPr lang="mr-IN" altLang="ko-KR" sz="2800" dirty="0" err="1" smtClean="0">
                <a:solidFill>
                  <a:srgbClr val="2C3E50"/>
                </a:solidFill>
                <a:latin typeface="STIXGeneral-Italic" charset="0"/>
              </a:rPr>
              <a:t>θ</a:t>
            </a:r>
            <a:r>
              <a:rPr lang="mr-IN" altLang="ko-KR" sz="2800" dirty="0" smtClean="0">
                <a:solidFill>
                  <a:srgbClr val="2C3E50"/>
                </a:solidFill>
                <a:latin typeface="STIXGeneral-Regular" charset="0"/>
              </a:rPr>
              <a:t>)</a:t>
            </a:r>
            <a:endParaRPr lang="mr-IN" altLang="ko-KR" sz="2800" dirty="0">
              <a:solidFill>
                <a:srgbClr val="2C3E5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6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Regularization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Generalization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방지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1124744"/>
            <a:ext cx="7524328" cy="56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9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8" y="778874"/>
            <a:ext cx="5308894" cy="3523756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Regularization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Generalization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방지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752" y="4622129"/>
            <a:ext cx="4896544" cy="218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786" y="4293096"/>
            <a:ext cx="2165262" cy="21652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4" y="1628800"/>
            <a:ext cx="5012417" cy="817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5" r="58731" b="-2004"/>
          <a:stretch/>
        </p:blipFill>
        <p:spPr>
          <a:xfrm>
            <a:off x="6321399" y="3342044"/>
            <a:ext cx="2599549" cy="870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21534" r="12078" b="58708"/>
          <a:stretch/>
        </p:blipFill>
        <p:spPr>
          <a:xfrm>
            <a:off x="1010922" y="3534162"/>
            <a:ext cx="5310477" cy="486269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00116" y="1124744"/>
            <a:ext cx="5357105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미분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: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입력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1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변할 때 출력 순간변화량</a:t>
            </a:r>
            <a:endParaRPr lang="en-US" altLang="ko-KR" sz="24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30320" y="2750706"/>
            <a:ext cx="3254528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합성함수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Chain Rule</a:t>
            </a:r>
          </a:p>
        </p:txBody>
      </p:sp>
    </p:spTree>
    <p:extLst>
      <p:ext uri="{BB962C8B-B14F-4D97-AF65-F5344CB8AC3E}">
        <p14:creationId xmlns:p14="http://schemas.microsoft.com/office/powerpoint/2010/main" val="2038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Cost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함수와 러닝레이트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0" y="908720"/>
            <a:ext cx="8553400" cy="2129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1317" b="76234"/>
          <a:stretch/>
        </p:blipFill>
        <p:spPr>
          <a:xfrm>
            <a:off x="57217" y="4030499"/>
            <a:ext cx="6743700" cy="792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6519" t="82759" r="30770"/>
          <a:stretch/>
        </p:blipFill>
        <p:spPr>
          <a:xfrm>
            <a:off x="6465888" y="3878044"/>
            <a:ext cx="2880320" cy="10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Cost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함수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7" y="1557204"/>
            <a:ext cx="8841432" cy="37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Back 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propagetion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35" y="868326"/>
            <a:ext cx="7890090" cy="572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Back </a:t>
            </a:r>
            <a:r>
              <a:rPr lang="en-US" altLang="ko-KR" sz="2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propagetion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1124744"/>
            <a:ext cx="6857690" cy="533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Cost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함수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NN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비선형 문제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15" y="1556792"/>
            <a:ext cx="7640929" cy="4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7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Optimizer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2520" y="153771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Stochastic </a:t>
            </a:r>
            <a:r>
              <a:rPr lang="en-US" altLang="ko-KR" smtClean="0"/>
              <a:t>Gradient Descent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784920" y="226758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Epoch : </a:t>
            </a:r>
            <a:r>
              <a:rPr lang="ko-KR" altLang="en-US" dirty="0" smtClean="0"/>
              <a:t>학습데이터 학습 사이클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</a:t>
            </a:r>
            <a:r>
              <a:rPr lang="en-US" altLang="ko-KR" dirty="0" smtClean="0"/>
              <a:t> (Max iteration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776536" y="3923764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Mini Batch : </a:t>
            </a:r>
            <a:r>
              <a:rPr lang="ko-KR" altLang="en-US" dirty="0" smtClean="0"/>
              <a:t>파라미터 업데이트 주기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일부 </a:t>
            </a:r>
            <a:r>
              <a:rPr lang="ko-KR" altLang="en-US" dirty="0"/>
              <a:t>파라미터 업데이트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768152" y="305966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Batch: </a:t>
            </a:r>
            <a:r>
              <a:rPr lang="ko-KR" altLang="en-US" dirty="0" smtClean="0"/>
              <a:t>데이터가 입력되는 주기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전체 파라미터 업데이트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78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Cost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함수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654" y="1052736"/>
            <a:ext cx="8265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Helvetica" charset="0"/>
              </a:rPr>
              <a:t>모멘텀으로 해결 </a:t>
            </a:r>
            <a:r>
              <a:rPr lang="mr-IN" altLang="ko-KR" dirty="0" smtClean="0">
                <a:latin typeface="Helvetica" charset="0"/>
              </a:rPr>
              <a:t>–</a:t>
            </a:r>
            <a:r>
              <a:rPr lang="ko-KR" altLang="en-US" dirty="0" smtClean="0">
                <a:latin typeface="Helvetica" charset="0"/>
              </a:rPr>
              <a:t> 파라미터에 과거 출력 함수 변화 속도 인자 추가</a:t>
            </a:r>
            <a:r>
              <a:rPr lang="en-US" altLang="ko-KR" dirty="0"/>
              <a:t> </a:t>
            </a:r>
            <a:endParaRPr lang="en-US" altLang="ko-KR" dirty="0">
              <a:effectLst/>
              <a:latin typeface="Helvetica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4" y="1422068"/>
            <a:ext cx="7569715" cy="2023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32" y="2636912"/>
            <a:ext cx="4176464" cy="404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Box 5"/>
          <p:cNvSpPr txBox="1">
            <a:spLocks noChangeArrowheads="1"/>
          </p:cNvSpPr>
          <p:nvPr/>
        </p:nvSpPr>
        <p:spPr bwMode="auto">
          <a:xfrm>
            <a:off x="214654" y="183110"/>
            <a:ext cx="9181653" cy="55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Review -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273882" y="908720"/>
            <a:ext cx="6192006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-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Universal </a:t>
            </a:r>
            <a:r>
              <a:rPr lang="en-US" altLang="ko-KR" sz="2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approximation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theorem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(1989) 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8" y="1429290"/>
            <a:ext cx="3299180" cy="9299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2" y="1640143"/>
            <a:ext cx="2758319" cy="581051"/>
          </a:xfrm>
          <a:prstGeom prst="rect">
            <a:avLst/>
          </a:prstGeom>
        </p:spPr>
      </p:pic>
      <p:cxnSp>
        <p:nvCxnSpPr>
          <p:cNvPr id="10" name="직선 연결선[R] 9"/>
          <p:cNvCxnSpPr/>
          <p:nvPr/>
        </p:nvCxnSpPr>
        <p:spPr>
          <a:xfrm>
            <a:off x="2316818" y="2154056"/>
            <a:ext cx="403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/>
          <p:cNvCxnSpPr/>
          <p:nvPr/>
        </p:nvCxnSpPr>
        <p:spPr>
          <a:xfrm>
            <a:off x="2518785" y="2154056"/>
            <a:ext cx="546468" cy="2052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3044050" y="2146328"/>
            <a:ext cx="1188870" cy="87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Activation Function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(S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자형 함수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)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496616" y="238574"/>
            <a:ext cx="9001000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신경망 만능표현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늘리고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줄이고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붙이고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자르고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돌리고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구부리고</a:t>
            </a:r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섞고</a:t>
            </a:r>
            <a:endParaRPr lang="en-US" altLang="ko-KR" sz="20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79" y="3236327"/>
            <a:ext cx="4145468" cy="27393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317" y="3933056"/>
            <a:ext cx="2376264" cy="23762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16818" y="1636556"/>
            <a:ext cx="1649590" cy="517500"/>
          </a:xfrm>
          <a:prstGeom prst="rect">
            <a:avLst/>
          </a:prstGeom>
          <a:noFill/>
          <a:ln w="19050" algn="ctr">
            <a:solidFill>
              <a:srgbClr val="0070C0">
                <a:alpha val="49019"/>
              </a:srgbClr>
            </a:solidFill>
            <a:round/>
            <a:headEnd/>
            <a:tailEnd/>
          </a:ln>
        </p:spPr>
        <p:txBody>
          <a:bodyPr lIns="0" tIns="35998" rIns="0" bIns="45717" rtlCol="0" anchor="ctr"/>
          <a:lstStyle/>
          <a:p>
            <a:pPr algn="ctr" defTabSz="914342">
              <a:lnSpc>
                <a:spcPct val="50000"/>
              </a:lnSpc>
              <a:spcBef>
                <a:spcPts val="600"/>
              </a:spcBef>
              <a:buFont typeface="Arial" pitchFamily="34" charset="0"/>
              <a:buNone/>
            </a:pPr>
            <a:endParaRPr kumimoji="1" lang="ko-KR" altLang="en-US" sz="1100" dirty="0" smtClean="0">
              <a:solidFill>
                <a:srgbClr val="0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" name="꺾인 연결선[E] 4"/>
          <p:cNvCxnSpPr>
            <a:stCxn id="7" idx="3"/>
            <a:endCxn id="2" idx="1"/>
          </p:cNvCxnSpPr>
          <p:nvPr/>
        </p:nvCxnSpPr>
        <p:spPr>
          <a:xfrm>
            <a:off x="3966408" y="1894276"/>
            <a:ext cx="1747909" cy="3226912"/>
          </a:xfrm>
          <a:prstGeom prst="bentConnector3">
            <a:avLst>
              <a:gd name="adj1" fmla="val 28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6" t="18239" b="16380"/>
          <a:stretch/>
        </p:blipFill>
        <p:spPr>
          <a:xfrm>
            <a:off x="5473451" y="2807151"/>
            <a:ext cx="2272582" cy="858352"/>
          </a:xfrm>
          <a:prstGeom prst="rect">
            <a:avLst/>
          </a:prstGeom>
        </p:spPr>
      </p:pic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5615998" y="2298506"/>
            <a:ext cx="1272692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ko-KR" altLang="en-US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선형변환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23" name="직선 화살표 연결선 22"/>
          <p:cNvCxnSpPr>
            <a:endCxn id="26" idx="2"/>
          </p:cNvCxnSpPr>
          <p:nvPr/>
        </p:nvCxnSpPr>
        <p:spPr>
          <a:xfrm flipH="1" flipV="1">
            <a:off x="6252344" y="2752628"/>
            <a:ext cx="13759" cy="23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7041231" y="2276872"/>
            <a:ext cx="1787605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Threshold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7363907" y="2752628"/>
            <a:ext cx="0" cy="23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4770158" y="3525681"/>
            <a:ext cx="1695729" cy="45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ko-KR" sz="240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Activation</a:t>
            </a:r>
            <a:endParaRPr lang="en-US" altLang="ko-KR" sz="2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8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Training error 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최소화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015" y="1556792"/>
            <a:ext cx="7640929" cy="4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4654" y="140086"/>
            <a:ext cx="9181653" cy="6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969" tIns="41985" rIns="83969" bIns="41985" anchor="ctr">
            <a:spAutoFit/>
          </a:bodyPr>
          <a:lstStyle>
            <a:lvl1pPr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8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38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lang="ko-KR" altLang="en-US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러닝 잘하기 </a:t>
            </a:r>
            <a:r>
              <a:rPr lang="mr-IN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–</a:t>
            </a:r>
            <a:r>
              <a:rPr lang="en-US" altLang="ko-KR" sz="2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0000"/>
                </a:solidFill>
                <a:latin typeface="현대하모니 M" pitchFamily="18" charset="-127"/>
                <a:ea typeface="현대하모니 M" pitchFamily="18" charset="-127"/>
              </a:rPr>
              <a:t>The no Free lunch Theorem 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56856" y="3059668"/>
            <a:ext cx="5233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Helvetica" charset="0"/>
              </a:rPr>
              <a:t>세상에 만능 모델은 없다</a:t>
            </a:r>
            <a:endParaRPr lang="en-US" altLang="ko-KR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 algn="ctr">
          <a:solidFill>
            <a:srgbClr val="0070C0">
              <a:alpha val="49019"/>
            </a:srgbClr>
          </a:solidFill>
          <a:round/>
          <a:headEnd/>
          <a:tailEnd/>
        </a:ln>
      </a:spPr>
      <a:bodyPr lIns="0" tIns="35998" rIns="0" bIns="45717" anchor="ctr"/>
      <a:lstStyle>
        <a:defPPr algn="ctr" defTabSz="914342">
          <a:lnSpc>
            <a:spcPct val="50000"/>
          </a:lnSpc>
          <a:spcBef>
            <a:spcPts val="600"/>
          </a:spcBef>
          <a:buFont typeface="Arial" pitchFamily="34" charset="0"/>
          <a:buNone/>
          <a:defRPr kumimoji="1" sz="1100" dirty="0" smtClean="0">
            <a:solidFill>
              <a:srgbClr val="000000"/>
            </a:solidFill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sz="1200" i="0" dirty="0" smtClean="0">
            <a:latin typeface="현대하모니 L" pitchFamily="18" charset="-127"/>
            <a:ea typeface="현대하모니 L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테마">
  <a:themeElements>
    <a:clrScheme name="3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테마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개선기회(B조)">
  <a:themeElements>
    <a:clrScheme name="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D0A660"/>
      </a:accent1>
      <a:accent2>
        <a:srgbClr val="A79E99"/>
      </a:accent2>
      <a:accent3>
        <a:srgbClr val="FFFFFF"/>
      </a:accent3>
      <a:accent4>
        <a:srgbClr val="000000"/>
      </a:accent4>
      <a:accent5>
        <a:srgbClr val="E4D0B6"/>
      </a:accent5>
      <a:accent6>
        <a:srgbClr val="978F8A"/>
      </a:accent6>
      <a:hlink>
        <a:srgbClr val="F7F2D0"/>
      </a:hlink>
      <a:folHlink>
        <a:srgbClr val="7D0C00"/>
      </a:folHlink>
    </a:clrScheme>
    <a:fontScheme name="1_개선기회(B조)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개선기회(B조)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개선기회(B조)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개선기회(B조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개선기회(B조)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20650</TotalTime>
  <Words>1823</Words>
  <Application>Microsoft Macintosh PowerPoint</Application>
  <PresentationFormat>A4 용지(210x297mm)</PresentationFormat>
  <Paragraphs>527</Paragraphs>
  <Slides>91</Slides>
  <Notes>88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91</vt:i4>
      </vt:variant>
    </vt:vector>
  </HeadingPairs>
  <TitlesOfParts>
    <vt:vector size="110" baseType="lpstr">
      <vt:lpstr>-apple-system</vt:lpstr>
      <vt:lpstr>굴림</vt:lpstr>
      <vt:lpstr>돋움</vt:lpstr>
      <vt:lpstr>맑은 고딕</vt:lpstr>
      <vt:lpstr>현대하모니 B</vt:lpstr>
      <vt:lpstr>현대하모니 L</vt:lpstr>
      <vt:lpstr>현대하모니 M</vt:lpstr>
      <vt:lpstr>Helvetica</vt:lpstr>
      <vt:lpstr>Helvetica Neue</vt:lpstr>
      <vt:lpstr>Mangal</vt:lpstr>
      <vt:lpstr>Monotype Sorts</vt:lpstr>
      <vt:lpstr>STIXGeneral-Italic</vt:lpstr>
      <vt:lpstr>STIXGeneral-Regular</vt:lpstr>
      <vt:lpstr>Wingdings</vt:lpstr>
      <vt:lpstr>Arial</vt:lpstr>
      <vt:lpstr>1_Office 테마</vt:lpstr>
      <vt:lpstr>디자인 사용자 지정</vt:lpstr>
      <vt:lpstr>4_Office 테마</vt:lpstr>
      <vt:lpstr>1_개선기회(B조)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HKMC</dc:creator>
  <cp:lastModifiedBy>조성환</cp:lastModifiedBy>
  <cp:revision>558</cp:revision>
  <cp:lastPrinted>2017-02-02T09:11:37Z</cp:lastPrinted>
  <dcterms:created xsi:type="dcterms:W3CDTF">2016-03-30T00:50:34Z</dcterms:created>
  <dcterms:modified xsi:type="dcterms:W3CDTF">2017-12-07T02:27:24Z</dcterms:modified>
</cp:coreProperties>
</file>